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4" r:id="rId1"/>
  </p:sldMasterIdLst>
  <p:notesMasterIdLst>
    <p:notesMasterId r:id="rId60"/>
  </p:notesMasterIdLst>
  <p:sldIdLst>
    <p:sldId id="5646" r:id="rId2"/>
    <p:sldId id="11075" r:id="rId3"/>
    <p:sldId id="11092" r:id="rId4"/>
    <p:sldId id="11093" r:id="rId5"/>
    <p:sldId id="11094" r:id="rId6"/>
    <p:sldId id="11091" r:id="rId7"/>
    <p:sldId id="11095" r:id="rId8"/>
    <p:sldId id="11096" r:id="rId9"/>
    <p:sldId id="11102" r:id="rId10"/>
    <p:sldId id="11101" r:id="rId11"/>
    <p:sldId id="11098" r:id="rId12"/>
    <p:sldId id="11082" r:id="rId13"/>
    <p:sldId id="11100" r:id="rId14"/>
    <p:sldId id="11099" r:id="rId15"/>
    <p:sldId id="11080" r:id="rId16"/>
    <p:sldId id="11081" r:id="rId17"/>
    <p:sldId id="11097" r:id="rId18"/>
    <p:sldId id="11076" r:id="rId19"/>
    <p:sldId id="11077" r:id="rId20"/>
    <p:sldId id="11104" r:id="rId21"/>
    <p:sldId id="11105" r:id="rId22"/>
    <p:sldId id="11118" r:id="rId23"/>
    <p:sldId id="11083" r:id="rId24"/>
    <p:sldId id="11084" r:id="rId25"/>
    <p:sldId id="11085" r:id="rId26"/>
    <p:sldId id="11086" r:id="rId27"/>
    <p:sldId id="11087" r:id="rId28"/>
    <p:sldId id="11090" r:id="rId29"/>
    <p:sldId id="11114" r:id="rId30"/>
    <p:sldId id="11113" r:id="rId31"/>
    <p:sldId id="11140" r:id="rId32"/>
    <p:sldId id="11115" r:id="rId33"/>
    <p:sldId id="11119" r:id="rId34"/>
    <p:sldId id="11088" r:id="rId35"/>
    <p:sldId id="11106" r:id="rId36"/>
    <p:sldId id="11120" r:id="rId37"/>
    <p:sldId id="11116" r:id="rId38"/>
    <p:sldId id="11121" r:id="rId39"/>
    <p:sldId id="11124" r:id="rId40"/>
    <p:sldId id="11125" r:id="rId41"/>
    <p:sldId id="11127" r:id="rId42"/>
    <p:sldId id="11108" r:id="rId43"/>
    <p:sldId id="11126" r:id="rId44"/>
    <p:sldId id="11112" r:id="rId45"/>
    <p:sldId id="11130" r:id="rId46"/>
    <p:sldId id="11128" r:id="rId47"/>
    <p:sldId id="11131" r:id="rId48"/>
    <p:sldId id="11132" r:id="rId49"/>
    <p:sldId id="11111" r:id="rId50"/>
    <p:sldId id="11133" r:id="rId51"/>
    <p:sldId id="11134" r:id="rId52"/>
    <p:sldId id="11136" r:id="rId53"/>
    <p:sldId id="11109" r:id="rId54"/>
    <p:sldId id="11137" r:id="rId55"/>
    <p:sldId id="11117" r:id="rId56"/>
    <p:sldId id="11138" r:id="rId57"/>
    <p:sldId id="11139" r:id="rId58"/>
    <p:sldId id="2918" r:id="rId5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FFCC"/>
    <a:srgbClr val="FF2121"/>
    <a:srgbClr val="221909"/>
    <a:srgbClr val="0000FF"/>
    <a:srgbClr val="FF6600"/>
    <a:srgbClr val="FF3300"/>
    <a:srgbClr val="835423"/>
    <a:srgbClr val="C9731E"/>
    <a:srgbClr val="EDB8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9541" autoAdjust="0"/>
    <p:restoredTop sz="88244" autoAdjust="0"/>
  </p:normalViewPr>
  <p:slideViewPr>
    <p:cSldViewPr>
      <p:cViewPr varScale="1">
        <p:scale>
          <a:sx n="81" d="100"/>
          <a:sy n="81" d="100"/>
        </p:scale>
        <p:origin x="1488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0F373F-C92F-45EE-A349-5106FABBB52C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BF6F0B-DBB2-4731-9E5A-3C5F1189FD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812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9D8D-B742-4BC2-9D97-CC41363FED81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64BC-A7DF-4448-894A-776EB02E5D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294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9D8D-B742-4BC2-9D97-CC41363FED81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64BC-A7DF-4448-894A-776EB02E5D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29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9D8D-B742-4BC2-9D97-CC41363FED81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64BC-A7DF-4448-894A-776EB02E5D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327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9D8D-B742-4BC2-9D97-CC41363FED81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64BC-A7DF-4448-894A-776EB02E5D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273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9D8D-B742-4BC2-9D97-CC41363FED81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64BC-A7DF-4448-894A-776EB02E5D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454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9D8D-B742-4BC2-9D97-CC41363FED81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64BC-A7DF-4448-894A-776EB02E5D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85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9D8D-B742-4BC2-9D97-CC41363FED81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64BC-A7DF-4448-894A-776EB02E5D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115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9D8D-B742-4BC2-9D97-CC41363FED81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64BC-A7DF-4448-894A-776EB02E5D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101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9D8D-B742-4BC2-9D97-CC41363FED81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64BC-A7DF-4448-894A-776EB02E5D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575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9D8D-B742-4BC2-9D97-CC41363FED81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64BC-A7DF-4448-894A-776EB02E5D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438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9D8D-B742-4BC2-9D97-CC41363FED81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64BC-A7DF-4448-894A-776EB02E5D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884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49D8D-B742-4BC2-9D97-CC41363FED81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C64BC-A7DF-4448-894A-776EB02E5D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062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7010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586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457200"/>
            <a:ext cx="6553200" cy="984885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/>
            <a:r>
              <a:rPr lang="en-US" sz="58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Are You Saved?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83535" y="1828800"/>
            <a:ext cx="7239000" cy="984885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/>
            <a:r>
              <a:rPr lang="en-US" sz="58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Saved from What?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3037753"/>
            <a:ext cx="8382000" cy="1107996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/>
            <a:r>
              <a:rPr lang="en-US" sz="5800" b="1" dirty="0" smtClean="0">
                <a:ln w="28575">
                  <a:noFill/>
                </a:ln>
                <a:solidFill>
                  <a:srgbClr val="FFFF00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Saved</a:t>
            </a:r>
            <a:r>
              <a:rPr lang="en-US" sz="58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- </a:t>
            </a:r>
            <a:r>
              <a:rPr lang="en-US" sz="66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48</a:t>
            </a:r>
            <a:r>
              <a:rPr lang="en-US" sz="48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x’s </a:t>
            </a:r>
            <a:r>
              <a:rPr lang="en-US" sz="5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OT </a:t>
            </a:r>
            <a:r>
              <a:rPr lang="en-US" sz="4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(</a:t>
            </a:r>
            <a:r>
              <a:rPr lang="en-US" sz="36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NKJV</a:t>
            </a:r>
            <a:r>
              <a:rPr lang="en-US" sz="4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)</a:t>
            </a:r>
            <a:r>
              <a:rPr lang="en-US" sz="48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endParaRPr lang="en-US" sz="5800" b="1" dirty="0" smtClean="0">
              <a:ln w="28575">
                <a:noFill/>
              </a:ln>
              <a:solidFill>
                <a:schemeClr val="bg1"/>
              </a:solidFill>
              <a:effectLst>
                <a:outerShdw blurRad="101600" dist="25400" dir="3420000" algn="bl" rotWithShape="0">
                  <a:prstClr val="black"/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3212052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586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90550" y="381000"/>
            <a:ext cx="7962900" cy="4278094"/>
          </a:xfrm>
          <a:prstGeom prst="rect">
            <a:avLst/>
          </a:prstGeom>
          <a:solidFill>
            <a:srgbClr val="221909">
              <a:alpha val="50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r>
              <a:rPr lang="en-US" sz="4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“But </a:t>
            </a:r>
            <a:r>
              <a:rPr lang="en-US" sz="4400" b="1" dirty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the midwives feared God, and did not do as the king of Egypt commanded them, but </a:t>
            </a:r>
            <a:r>
              <a:rPr lang="en-US" sz="4400" b="1" dirty="0">
                <a:ln w="28575">
                  <a:noFill/>
                </a:ln>
                <a:solidFill>
                  <a:srgbClr val="FFFF00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saved</a:t>
            </a:r>
            <a:r>
              <a:rPr lang="en-US" sz="4400" b="1" dirty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the male children </a:t>
            </a:r>
            <a:r>
              <a:rPr lang="en-US" sz="4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alive…” (</a:t>
            </a:r>
            <a:r>
              <a:rPr lang="en-US" sz="48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Exodus 1:19</a:t>
            </a:r>
            <a:r>
              <a:rPr lang="en-US" sz="4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)</a:t>
            </a:r>
            <a:endParaRPr lang="en-US" sz="4400" b="1" dirty="0">
              <a:ln w="28575">
                <a:noFill/>
              </a:ln>
              <a:solidFill>
                <a:schemeClr val="bg1"/>
              </a:solidFill>
              <a:effectLst>
                <a:outerShdw blurRad="101600" dist="25400" dir="3420000" algn="bl" rotWithShape="0">
                  <a:prstClr val="black"/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8836595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7090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586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9075" y="228600"/>
            <a:ext cx="8705850" cy="4370427"/>
          </a:xfrm>
          <a:prstGeom prst="rect">
            <a:avLst/>
          </a:prstGeom>
          <a:solidFill>
            <a:srgbClr val="221909">
              <a:alpha val="50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r>
              <a:rPr lang="en-US" sz="4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“Before </a:t>
            </a:r>
            <a:r>
              <a:rPr lang="en-US" sz="4400" b="1" dirty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the coming of the great and awesome day of the LORD. </a:t>
            </a:r>
            <a:r>
              <a:rPr lang="en-US" sz="4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And </a:t>
            </a:r>
            <a:r>
              <a:rPr lang="en-US" sz="4400" b="1" dirty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it shall come to pass </a:t>
            </a:r>
            <a:r>
              <a:rPr lang="en-US" sz="4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that </a:t>
            </a:r>
            <a:r>
              <a:rPr lang="en-US" sz="4400" b="1" dirty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whoever calls on the name of the </a:t>
            </a:r>
            <a:r>
              <a:rPr lang="en-US" sz="4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LORD Shall </a:t>
            </a:r>
            <a:r>
              <a:rPr lang="en-US" sz="4400" b="1" dirty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be </a:t>
            </a:r>
            <a:r>
              <a:rPr lang="en-US" sz="4400" b="1" dirty="0" smtClean="0">
                <a:ln w="28575">
                  <a:noFill/>
                </a:ln>
                <a:solidFill>
                  <a:srgbClr val="FFFF00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saved</a:t>
            </a:r>
            <a:r>
              <a:rPr lang="en-US" sz="4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.” (</a:t>
            </a:r>
            <a:r>
              <a:rPr lang="en-US" sz="5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Joel 2:30-32)</a:t>
            </a:r>
            <a:endParaRPr lang="en-US" sz="5400" b="1" dirty="0">
              <a:ln w="28575">
                <a:noFill/>
              </a:ln>
              <a:solidFill>
                <a:schemeClr val="bg1"/>
              </a:solidFill>
              <a:effectLst>
                <a:outerShdw blurRad="101600" dist="25400" dir="3420000" algn="bl" rotWithShape="0">
                  <a:prstClr val="black"/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83104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strips dir="rd"/>
      </p:transition>
    </mc:Choice>
    <mc:Fallback xmlns="">
      <p:transition spd="slow">
        <p:strips dir="rd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586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457200"/>
            <a:ext cx="6553200" cy="984885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/>
            <a:r>
              <a:rPr lang="en-US" sz="58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Are You Saved?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83535" y="1828800"/>
            <a:ext cx="7239000" cy="984885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/>
            <a:r>
              <a:rPr lang="en-US" sz="58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Saved from What?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3048000"/>
            <a:ext cx="8382000" cy="1877437"/>
          </a:xfrm>
          <a:prstGeom prst="rect">
            <a:avLst/>
          </a:prstGeom>
          <a:solidFill>
            <a:srgbClr val="221909">
              <a:alpha val="30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/>
            <a:r>
              <a:rPr lang="en-US" sz="5800" b="1" dirty="0">
                <a:ln w="28575">
                  <a:noFill/>
                </a:ln>
                <a:solidFill>
                  <a:srgbClr val="FFFF00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Salvation</a:t>
            </a:r>
            <a:r>
              <a:rPr lang="en-US" sz="5800" b="1" dirty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– </a:t>
            </a:r>
            <a:r>
              <a:rPr lang="en-US" sz="58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“</a:t>
            </a:r>
            <a:r>
              <a:rPr lang="en-US" sz="5800" b="1" dirty="0" err="1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yeshuw</a:t>
            </a:r>
            <a:r>
              <a:rPr lang="en-US" sz="58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” 131</a:t>
            </a:r>
            <a:r>
              <a:rPr lang="en-US" sz="48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x’s </a:t>
            </a:r>
            <a:r>
              <a:rPr lang="en-US" sz="5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OT </a:t>
            </a:r>
            <a:r>
              <a:rPr lang="en-US" sz="4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(</a:t>
            </a:r>
            <a:r>
              <a:rPr lang="en-US" sz="36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NKJV</a:t>
            </a:r>
            <a:r>
              <a:rPr lang="en-US" sz="4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)</a:t>
            </a:r>
            <a:r>
              <a:rPr lang="en-US" sz="48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endParaRPr lang="en-US" sz="5800" b="1" dirty="0" smtClean="0">
              <a:ln w="28575">
                <a:noFill/>
              </a:ln>
              <a:solidFill>
                <a:schemeClr val="bg1"/>
              </a:solidFill>
              <a:effectLst>
                <a:outerShdw blurRad="101600" dist="25400" dir="3420000" algn="bl" rotWithShape="0">
                  <a:prstClr val="black"/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35334856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586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90550" y="381000"/>
            <a:ext cx="7962900" cy="5139869"/>
          </a:xfrm>
          <a:prstGeom prst="rect">
            <a:avLst/>
          </a:prstGeom>
          <a:solidFill>
            <a:srgbClr val="221909">
              <a:alpha val="50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r>
              <a:rPr lang="en-US" sz="4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“And </a:t>
            </a:r>
            <a:r>
              <a:rPr lang="en-US" sz="4400" b="1" dirty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Moses said to the people</a:t>
            </a:r>
            <a:r>
              <a:rPr lang="en-US" sz="4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, ‘Do </a:t>
            </a:r>
            <a:r>
              <a:rPr lang="en-US" sz="4400" b="1" dirty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not be afraid. Stand still, and see the </a:t>
            </a:r>
            <a:r>
              <a:rPr lang="en-US" sz="4400" b="1" dirty="0">
                <a:ln w="28575">
                  <a:noFill/>
                </a:ln>
                <a:solidFill>
                  <a:srgbClr val="FFFF00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salvation</a:t>
            </a:r>
            <a:r>
              <a:rPr lang="en-US" sz="4400" b="1" dirty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of the LORD, which He will accomplish for you </a:t>
            </a:r>
            <a:r>
              <a:rPr lang="en-US" sz="4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today.” (</a:t>
            </a:r>
            <a:r>
              <a:rPr lang="en-US" sz="48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Exodus 14:13</a:t>
            </a:r>
            <a:r>
              <a:rPr lang="en-US" sz="4400" b="1" dirty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0289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strips dir="rd"/>
      </p:transition>
    </mc:Choice>
    <mc:Fallback xmlns="">
      <p:transition spd="slow">
        <p:strips dir="rd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7090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586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90550" y="381000"/>
            <a:ext cx="7962900" cy="3693319"/>
          </a:xfrm>
          <a:prstGeom prst="rect">
            <a:avLst/>
          </a:prstGeom>
          <a:solidFill>
            <a:srgbClr val="221909">
              <a:alpha val="50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r>
              <a:rPr lang="en-US" sz="4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“The </a:t>
            </a:r>
            <a:r>
              <a:rPr lang="en-US" sz="4400" b="1" dirty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One who </a:t>
            </a:r>
            <a:r>
              <a:rPr lang="en-US" sz="4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gives </a:t>
            </a:r>
            <a:r>
              <a:rPr lang="en-US" sz="4400" b="1" dirty="0" smtClean="0">
                <a:ln w="28575">
                  <a:noFill/>
                </a:ln>
                <a:solidFill>
                  <a:srgbClr val="FFFF00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salvation</a:t>
            </a:r>
            <a:r>
              <a:rPr lang="en-US" sz="4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4400" b="1" dirty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to </a:t>
            </a:r>
            <a:r>
              <a:rPr lang="en-US" sz="4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kings, Who </a:t>
            </a:r>
            <a:r>
              <a:rPr lang="en-US" sz="4400" b="1" dirty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delivers David His servant </a:t>
            </a:r>
            <a:r>
              <a:rPr lang="en-US" sz="4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from </a:t>
            </a:r>
            <a:r>
              <a:rPr lang="en-US" sz="4400" b="1" dirty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the deadly </a:t>
            </a:r>
            <a:r>
              <a:rPr lang="en-US" sz="4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sword.” (</a:t>
            </a:r>
            <a:r>
              <a:rPr lang="en-US" sz="5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Psalm 144:10]</a:t>
            </a:r>
            <a:endParaRPr lang="en-US" sz="5400" b="1" dirty="0">
              <a:ln w="28575">
                <a:noFill/>
              </a:ln>
              <a:solidFill>
                <a:schemeClr val="bg1"/>
              </a:solidFill>
              <a:effectLst>
                <a:outerShdw blurRad="101600" dist="25400" dir="3420000" algn="bl" rotWithShape="0">
                  <a:prstClr val="black"/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3281600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7090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586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90550" y="381000"/>
            <a:ext cx="7962900" cy="3693319"/>
          </a:xfrm>
          <a:prstGeom prst="rect">
            <a:avLst/>
          </a:prstGeom>
          <a:solidFill>
            <a:srgbClr val="221909">
              <a:alpha val="50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r>
              <a:rPr lang="en-US" sz="4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“O </a:t>
            </a:r>
            <a:r>
              <a:rPr lang="en-US" sz="4400" b="1" dirty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GOD the Lord, the strength of my </a:t>
            </a:r>
            <a:r>
              <a:rPr lang="en-US" sz="4400" b="1" dirty="0">
                <a:ln w="28575">
                  <a:noFill/>
                </a:ln>
                <a:solidFill>
                  <a:srgbClr val="FFFF00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salvation</a:t>
            </a:r>
            <a:r>
              <a:rPr lang="en-US" sz="4400" b="1" dirty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,</a:t>
            </a:r>
          </a:p>
          <a:p>
            <a:r>
              <a:rPr lang="en-US" sz="4400" b="1" dirty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You have covered my head in the day of </a:t>
            </a:r>
            <a:r>
              <a:rPr lang="en-US" sz="4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battle.” (</a:t>
            </a:r>
            <a:r>
              <a:rPr lang="en-US" sz="5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Psalm 140:7]</a:t>
            </a:r>
            <a:endParaRPr lang="en-US" sz="5400" b="1" dirty="0">
              <a:ln w="28575">
                <a:noFill/>
              </a:ln>
              <a:solidFill>
                <a:schemeClr val="bg1"/>
              </a:solidFill>
              <a:effectLst>
                <a:outerShdw blurRad="101600" dist="25400" dir="3420000" algn="bl" rotWithShape="0">
                  <a:prstClr val="black"/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7180493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586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457200"/>
            <a:ext cx="6553200" cy="984885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/>
            <a:r>
              <a:rPr lang="en-US" sz="58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Are You Saved?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83535" y="1828800"/>
            <a:ext cx="7239000" cy="984885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/>
            <a:r>
              <a:rPr lang="en-US" sz="58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Saved from What?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" y="3037753"/>
            <a:ext cx="8458200" cy="1015663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/>
            <a:r>
              <a:rPr lang="en-US" sz="5400" b="1" dirty="0" smtClean="0">
                <a:ln w="28575">
                  <a:noFill/>
                </a:ln>
                <a:solidFill>
                  <a:srgbClr val="FFFF00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Saved</a:t>
            </a:r>
            <a:r>
              <a:rPr lang="en-US" sz="5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“</a:t>
            </a:r>
            <a:r>
              <a:rPr lang="en-US" sz="5400" b="1" dirty="0" err="1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sozo</a:t>
            </a:r>
            <a:r>
              <a:rPr lang="en-US" sz="5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” </a:t>
            </a:r>
            <a:r>
              <a:rPr lang="en-US" sz="6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109</a:t>
            </a:r>
            <a:r>
              <a:rPr lang="en-US" sz="4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x’s </a:t>
            </a:r>
            <a:r>
              <a:rPr lang="en-US" sz="5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NT </a:t>
            </a:r>
          </a:p>
        </p:txBody>
      </p:sp>
    </p:spTree>
    <p:extLst>
      <p:ext uri="{BB962C8B-B14F-4D97-AF65-F5344CB8AC3E}">
        <p14:creationId xmlns:p14="http://schemas.microsoft.com/office/powerpoint/2010/main" val="239418893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7090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586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0" y="381000"/>
            <a:ext cx="7924800" cy="3477875"/>
          </a:xfrm>
          <a:prstGeom prst="rect">
            <a:avLst/>
          </a:prstGeom>
          <a:solidFill>
            <a:srgbClr val="221909">
              <a:alpha val="50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r>
              <a:rPr lang="en-US" sz="4400" b="1" i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Jesus said</a:t>
            </a:r>
            <a:r>
              <a:rPr lang="en-US" sz="4800" b="1" i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, </a:t>
            </a:r>
            <a:r>
              <a:rPr lang="en-US" sz="5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“I </a:t>
            </a:r>
            <a:r>
              <a:rPr lang="en-US" sz="5400" b="1" dirty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am the door. If anyone enters by Me, he will be </a:t>
            </a:r>
            <a:r>
              <a:rPr lang="en-US" sz="5400" b="1" dirty="0" smtClean="0">
                <a:ln w="28575">
                  <a:noFill/>
                </a:ln>
                <a:solidFill>
                  <a:srgbClr val="FFFF00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saved</a:t>
            </a:r>
            <a:r>
              <a:rPr lang="en-US" sz="5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…” (John </a:t>
            </a:r>
            <a:r>
              <a:rPr lang="en-US" sz="5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10:9</a:t>
            </a:r>
            <a:r>
              <a:rPr lang="en-US" sz="4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  <a:r>
              <a:rPr lang="en-US" sz="5400" b="1" dirty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)</a:t>
            </a:r>
            <a:endParaRPr lang="en-US" sz="5400" b="1" dirty="0">
              <a:ln w="28575">
                <a:noFill/>
              </a:ln>
              <a:solidFill>
                <a:schemeClr val="bg1"/>
              </a:solidFill>
              <a:effectLst>
                <a:outerShdw blurRad="101600" dist="25400" dir="3420000" algn="bl" rotWithShape="0">
                  <a:prstClr val="black"/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77122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strips dir="rd"/>
      </p:transition>
    </mc:Choice>
    <mc:Fallback xmlns="">
      <p:transition spd="slow">
        <p:strips dir="rd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7090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586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90550" y="381000"/>
            <a:ext cx="7962900" cy="3477875"/>
          </a:xfrm>
          <a:prstGeom prst="rect">
            <a:avLst/>
          </a:prstGeom>
          <a:solidFill>
            <a:srgbClr val="221909">
              <a:alpha val="50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r>
              <a:rPr lang="en-US" sz="4400" b="1" i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Jesus said</a:t>
            </a:r>
            <a:r>
              <a:rPr lang="en-US" sz="4800" b="1" i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, </a:t>
            </a:r>
            <a:r>
              <a:rPr lang="en-US" sz="5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“…for </a:t>
            </a:r>
            <a:r>
              <a:rPr lang="en-US" sz="5400" b="1" dirty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I did not come to judge the world but to </a:t>
            </a:r>
            <a:r>
              <a:rPr lang="en-US" sz="5400" b="1" dirty="0">
                <a:ln w="28575">
                  <a:noFill/>
                </a:ln>
                <a:solidFill>
                  <a:srgbClr val="FFFF00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save</a:t>
            </a:r>
            <a:r>
              <a:rPr lang="en-US" sz="5400" b="1" dirty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5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the world.” (John </a:t>
            </a:r>
            <a:r>
              <a:rPr lang="en-US" sz="5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12:47</a:t>
            </a:r>
            <a:r>
              <a:rPr lang="en-US" sz="4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  <a:r>
              <a:rPr lang="en-US" sz="5400" b="1" dirty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)</a:t>
            </a:r>
            <a:endParaRPr lang="en-US" sz="5400" b="1" dirty="0">
              <a:ln w="28575">
                <a:noFill/>
              </a:ln>
              <a:solidFill>
                <a:schemeClr val="bg1"/>
              </a:solidFill>
              <a:effectLst>
                <a:outerShdw blurRad="101600" dist="25400" dir="3420000" algn="bl" rotWithShape="0">
                  <a:prstClr val="black"/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7731911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" y="457200"/>
            <a:ext cx="6553200" cy="984885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/>
            <a:r>
              <a:rPr lang="en-US" sz="58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Are You Saved?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83535" y="1828800"/>
            <a:ext cx="7239000" cy="984885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/>
            <a:r>
              <a:rPr lang="en-US" sz="58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Saved from What?</a:t>
            </a:r>
          </a:p>
        </p:txBody>
      </p:sp>
    </p:spTree>
    <p:extLst>
      <p:ext uri="{BB962C8B-B14F-4D97-AF65-F5344CB8AC3E}">
        <p14:creationId xmlns:p14="http://schemas.microsoft.com/office/powerpoint/2010/main" val="325338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586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457200"/>
            <a:ext cx="6553200" cy="984885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/>
            <a:r>
              <a:rPr lang="en-US" sz="58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Are You Saved?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83535" y="1828800"/>
            <a:ext cx="7239000" cy="984885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/>
            <a:r>
              <a:rPr lang="en-US" sz="58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Saved from What?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43000" y="3077223"/>
            <a:ext cx="7467601" cy="1754326"/>
          </a:xfrm>
          <a:prstGeom prst="rect">
            <a:avLst/>
          </a:prstGeom>
          <a:solidFill>
            <a:srgbClr val="221909">
              <a:alpha val="30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/>
            <a:r>
              <a:rPr lang="en-US" sz="5400" b="1" dirty="0" smtClean="0">
                <a:ln w="28575">
                  <a:noFill/>
                </a:ln>
                <a:solidFill>
                  <a:srgbClr val="FFFF00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Salvation</a:t>
            </a:r>
            <a:r>
              <a:rPr lang="en-US" sz="5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“</a:t>
            </a:r>
            <a:r>
              <a:rPr lang="en-US" sz="5400" b="1" dirty="0" err="1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soteria</a:t>
            </a:r>
            <a:r>
              <a:rPr lang="en-US" sz="5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” 46</a:t>
            </a:r>
            <a:r>
              <a:rPr lang="en-US" sz="4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x’s</a:t>
            </a:r>
            <a:r>
              <a:rPr lang="en-US" sz="48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5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NT </a:t>
            </a:r>
          </a:p>
        </p:txBody>
      </p:sp>
    </p:spTree>
    <p:extLst>
      <p:ext uri="{BB962C8B-B14F-4D97-AF65-F5344CB8AC3E}">
        <p14:creationId xmlns:p14="http://schemas.microsoft.com/office/powerpoint/2010/main" val="232704870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586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1000" y="381000"/>
            <a:ext cx="8382000" cy="3665619"/>
          </a:xfrm>
          <a:prstGeom prst="rect">
            <a:avLst/>
          </a:prstGeom>
          <a:solidFill>
            <a:srgbClr val="221909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48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In the NT only </a:t>
            </a:r>
            <a:r>
              <a:rPr lang="en-US" sz="6600" b="1" dirty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30</a:t>
            </a:r>
            <a:r>
              <a:rPr lang="en-US" sz="48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% of the uses of </a:t>
            </a:r>
            <a:r>
              <a:rPr lang="en-US" sz="4800" b="1" dirty="0" smtClean="0">
                <a:ln w="28575">
                  <a:noFill/>
                </a:ln>
                <a:solidFill>
                  <a:srgbClr val="FFFF00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salvation </a:t>
            </a:r>
            <a:r>
              <a:rPr lang="en-US" sz="48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or</a:t>
            </a:r>
            <a:r>
              <a:rPr lang="en-US" sz="4800" b="1" dirty="0" smtClean="0">
                <a:ln w="28575">
                  <a:noFill/>
                </a:ln>
                <a:solidFill>
                  <a:srgbClr val="FFFF00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saved </a:t>
            </a:r>
            <a:r>
              <a:rPr lang="en-US" sz="48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refer to salvation from </a:t>
            </a:r>
            <a:r>
              <a:rPr lang="en-US" sz="4800" b="1" dirty="0">
                <a:ln w="28575">
                  <a:noFill/>
                </a:ln>
                <a:solidFill>
                  <a:srgbClr val="FF0000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e</a:t>
            </a:r>
            <a:r>
              <a:rPr lang="en-US" sz="4800" b="1" dirty="0" smtClean="0">
                <a:ln w="28575">
                  <a:noFill/>
                </a:ln>
                <a:solidFill>
                  <a:srgbClr val="FF0000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ternal condemnation </a:t>
            </a:r>
            <a:r>
              <a:rPr lang="en-US" sz="48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or obtaining </a:t>
            </a:r>
            <a:r>
              <a:rPr lang="en-US" sz="4800" b="1" dirty="0" smtClean="0">
                <a:ln w="28575">
                  <a:noFill/>
                </a:ln>
                <a:solidFill>
                  <a:srgbClr val="00B0F0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eternal life</a:t>
            </a:r>
            <a:r>
              <a:rPr lang="en-US" sz="48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6499599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586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1000" y="304800"/>
            <a:ext cx="8382000" cy="4062651"/>
          </a:xfrm>
          <a:prstGeom prst="rect">
            <a:avLst/>
          </a:prstGeom>
          <a:solidFill>
            <a:srgbClr val="221909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/>
            <a:r>
              <a:rPr lang="en-US" sz="66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70</a:t>
            </a:r>
            <a:r>
              <a:rPr lang="en-US" sz="4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%</a:t>
            </a:r>
            <a:r>
              <a:rPr lang="en-US" sz="48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of the uses of </a:t>
            </a:r>
            <a:r>
              <a:rPr lang="en-US" sz="4800" b="1" dirty="0" smtClean="0">
                <a:ln w="28575">
                  <a:noFill/>
                </a:ln>
                <a:solidFill>
                  <a:srgbClr val="FFFF00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salvation </a:t>
            </a:r>
            <a:r>
              <a:rPr lang="en-US" sz="4800" b="1" dirty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or</a:t>
            </a:r>
            <a:r>
              <a:rPr lang="en-US" sz="4800" b="1" dirty="0">
                <a:ln w="28575">
                  <a:noFill/>
                </a:ln>
                <a:solidFill>
                  <a:srgbClr val="FFFF00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4800" b="1" dirty="0" smtClean="0">
                <a:ln w="28575">
                  <a:noFill/>
                </a:ln>
                <a:solidFill>
                  <a:srgbClr val="FFFF00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saved</a:t>
            </a:r>
          </a:p>
          <a:p>
            <a:pPr algn="ctr"/>
            <a:r>
              <a:rPr lang="en-US" sz="48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in the NT refers to deliverance from calamities in this life.</a:t>
            </a:r>
          </a:p>
        </p:txBody>
      </p:sp>
    </p:spTree>
    <p:extLst>
      <p:ext uri="{BB962C8B-B14F-4D97-AF65-F5344CB8AC3E}">
        <p14:creationId xmlns:p14="http://schemas.microsoft.com/office/powerpoint/2010/main" val="331950525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7090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586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9075" y="228600"/>
            <a:ext cx="8705850" cy="5509200"/>
          </a:xfrm>
          <a:prstGeom prst="rect">
            <a:avLst/>
          </a:prstGeom>
          <a:solidFill>
            <a:srgbClr val="221909">
              <a:alpha val="50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r>
              <a:rPr lang="en-US" sz="4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“And </a:t>
            </a:r>
            <a:r>
              <a:rPr lang="en-US" sz="4400" b="1" dirty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suddenly a great tempest arose on the sea, so that the boat was covered with the waves. But He was asleep. </a:t>
            </a:r>
            <a:r>
              <a:rPr lang="en-US" sz="4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Then </a:t>
            </a:r>
            <a:r>
              <a:rPr lang="en-US" sz="4400" b="1" dirty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His disciples came to Him and awoke Him, saying, </a:t>
            </a:r>
            <a:r>
              <a:rPr lang="en-US" sz="4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‘Lord</a:t>
            </a:r>
            <a:r>
              <a:rPr lang="en-US" sz="4400" b="1" dirty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, </a:t>
            </a:r>
            <a:r>
              <a:rPr lang="en-US" sz="4400" b="1" dirty="0">
                <a:ln w="28575">
                  <a:noFill/>
                </a:ln>
                <a:solidFill>
                  <a:srgbClr val="FFFF00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save</a:t>
            </a:r>
            <a:r>
              <a:rPr lang="en-US" sz="4400" b="1" dirty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us! We are </a:t>
            </a:r>
            <a:r>
              <a:rPr lang="en-US" sz="4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perishing!” </a:t>
            </a:r>
            <a:r>
              <a:rPr lang="en-US" sz="4400" b="1" dirty="0" smtClean="0">
                <a:ln w="28575">
                  <a:noFill/>
                </a:ln>
                <a:solidFill>
                  <a:srgbClr val="FFC000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(Mt. </a:t>
            </a:r>
            <a:r>
              <a:rPr lang="en-US" sz="4400" b="1" dirty="0" smtClean="0">
                <a:ln w="28575">
                  <a:noFill/>
                </a:ln>
                <a:solidFill>
                  <a:srgbClr val="FFC000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8:24-25)</a:t>
            </a:r>
            <a:endParaRPr lang="en-US" sz="4400" b="1" dirty="0">
              <a:ln w="28575">
                <a:noFill/>
              </a:ln>
              <a:solidFill>
                <a:srgbClr val="FFC000"/>
              </a:solidFill>
              <a:effectLst>
                <a:outerShdw blurRad="101600" dist="25400" dir="3420000" algn="bl" rotWithShape="0">
                  <a:prstClr val="black"/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037999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7090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586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9075" y="228600"/>
            <a:ext cx="8705850" cy="5509200"/>
          </a:xfrm>
          <a:prstGeom prst="rect">
            <a:avLst/>
          </a:prstGeom>
          <a:solidFill>
            <a:srgbClr val="221909">
              <a:alpha val="50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r>
              <a:rPr lang="en-US" sz="4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“Peter </a:t>
            </a:r>
            <a:r>
              <a:rPr lang="en-US" sz="4400" b="1" dirty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had come down out of the boat, he walked on the water to go to Jesus. </a:t>
            </a:r>
            <a:r>
              <a:rPr lang="en-US" sz="4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But </a:t>
            </a:r>
            <a:r>
              <a:rPr lang="en-US" sz="4400" b="1" dirty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when he saw that the wind was boisterous, he was afraid; and beginning to sink he cried out, saying, "Lord, </a:t>
            </a:r>
            <a:r>
              <a:rPr lang="en-US" sz="4400" b="1" dirty="0">
                <a:ln w="28575">
                  <a:noFill/>
                </a:ln>
                <a:solidFill>
                  <a:srgbClr val="FFFF00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save</a:t>
            </a:r>
            <a:r>
              <a:rPr lang="en-US" sz="4400" b="1" dirty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4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me!” (Mt. </a:t>
            </a:r>
            <a:r>
              <a:rPr lang="en-US" sz="4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14:29-30)</a:t>
            </a:r>
            <a:endParaRPr lang="en-US" sz="4400" b="1" dirty="0">
              <a:ln w="28575">
                <a:noFill/>
              </a:ln>
              <a:solidFill>
                <a:schemeClr val="bg1"/>
              </a:solidFill>
              <a:effectLst>
                <a:outerShdw blurRad="101600" dist="25400" dir="3420000" algn="bl" rotWithShape="0">
                  <a:prstClr val="black"/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4605954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7090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586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9075" y="228600"/>
            <a:ext cx="8705850" cy="4832092"/>
          </a:xfrm>
          <a:prstGeom prst="rect">
            <a:avLst/>
          </a:prstGeom>
          <a:solidFill>
            <a:srgbClr val="221909">
              <a:alpha val="50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r>
              <a:rPr lang="en-US" sz="4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“And </a:t>
            </a:r>
            <a:r>
              <a:rPr lang="en-US" sz="4400" b="1" dirty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the soldiers' plan was to kill the prisoners, lest any of them should swim away and escape. </a:t>
            </a:r>
            <a:r>
              <a:rPr lang="en-US" sz="4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But </a:t>
            </a:r>
            <a:r>
              <a:rPr lang="en-US" sz="4400" b="1" dirty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the centurion, wanting to </a:t>
            </a:r>
            <a:r>
              <a:rPr lang="en-US" sz="4400" b="1" dirty="0">
                <a:ln w="28575">
                  <a:noFill/>
                </a:ln>
                <a:solidFill>
                  <a:srgbClr val="FFFF00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save</a:t>
            </a:r>
            <a:r>
              <a:rPr lang="en-US" sz="4400" b="1" dirty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Paul, kept them from their </a:t>
            </a:r>
            <a:r>
              <a:rPr lang="en-US" sz="4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purpose…” (Acts </a:t>
            </a:r>
            <a:r>
              <a:rPr lang="en-US" sz="4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27:42-43)</a:t>
            </a:r>
            <a:endParaRPr lang="en-US" sz="4400" b="1" dirty="0">
              <a:ln w="28575">
                <a:noFill/>
              </a:ln>
              <a:solidFill>
                <a:schemeClr val="bg1"/>
              </a:solidFill>
              <a:effectLst>
                <a:outerShdw blurRad="101600" dist="25400" dir="3420000" algn="bl" rotWithShape="0">
                  <a:prstClr val="black"/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050290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7090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586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9075" y="228600"/>
            <a:ext cx="8705850" cy="3046988"/>
          </a:xfrm>
          <a:prstGeom prst="rect">
            <a:avLst/>
          </a:prstGeom>
          <a:solidFill>
            <a:srgbClr val="221909">
              <a:alpha val="50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r>
              <a:rPr lang="en-US" sz="48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“And </a:t>
            </a:r>
            <a:r>
              <a:rPr lang="en-US" sz="4800" b="1" dirty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the prayer of faith will </a:t>
            </a:r>
            <a:r>
              <a:rPr lang="en-US" sz="4800" b="1" dirty="0">
                <a:ln w="28575">
                  <a:noFill/>
                </a:ln>
                <a:solidFill>
                  <a:srgbClr val="FFFF00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save</a:t>
            </a:r>
            <a:r>
              <a:rPr lang="en-US" sz="4800" b="1" dirty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the sick, and the Lord will raise him </a:t>
            </a:r>
            <a:r>
              <a:rPr lang="en-US" sz="48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up…” (James </a:t>
            </a:r>
            <a:r>
              <a:rPr lang="en-US" sz="48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5:15)</a:t>
            </a:r>
            <a:endParaRPr lang="en-US" sz="4800" b="1" dirty="0">
              <a:ln w="28575">
                <a:noFill/>
              </a:ln>
              <a:solidFill>
                <a:schemeClr val="bg1"/>
              </a:solidFill>
              <a:effectLst>
                <a:outerShdw blurRad="101600" dist="25400" dir="3420000" algn="bl" rotWithShape="0">
                  <a:prstClr val="black"/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0325257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7090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586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9074" y="228600"/>
            <a:ext cx="8924925" cy="4832092"/>
          </a:xfrm>
          <a:prstGeom prst="rect">
            <a:avLst/>
          </a:prstGeom>
          <a:solidFill>
            <a:srgbClr val="221909">
              <a:alpha val="50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r>
              <a:rPr lang="en-US" sz="4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“Brethren</a:t>
            </a:r>
            <a:r>
              <a:rPr lang="en-US" sz="4400" b="1" dirty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, if anyone among you wanders from the truth, and someone turns him </a:t>
            </a:r>
            <a:r>
              <a:rPr lang="en-US" sz="4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back, let </a:t>
            </a:r>
            <a:r>
              <a:rPr lang="en-US" sz="4400" b="1" dirty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him know that he who turns a sinner from the error of his way will </a:t>
            </a:r>
            <a:r>
              <a:rPr lang="en-US" sz="4400" b="1" dirty="0">
                <a:ln w="28575">
                  <a:noFill/>
                </a:ln>
                <a:solidFill>
                  <a:srgbClr val="FFFF00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save</a:t>
            </a:r>
            <a:r>
              <a:rPr lang="en-US" sz="4400" b="1" dirty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a soul from </a:t>
            </a:r>
            <a:r>
              <a:rPr lang="en-US" sz="4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death…” (</a:t>
            </a:r>
            <a:r>
              <a:rPr lang="en-US" sz="4400" b="1" dirty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James </a:t>
            </a:r>
            <a:r>
              <a:rPr lang="en-US" sz="4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5:19-20)</a:t>
            </a:r>
            <a:endParaRPr lang="en-US" sz="4400" b="1" dirty="0">
              <a:ln w="28575">
                <a:noFill/>
              </a:ln>
              <a:solidFill>
                <a:schemeClr val="bg1"/>
              </a:solidFill>
              <a:effectLst>
                <a:outerShdw blurRad="101600" dist="25400" dir="3420000" algn="bl" rotWithShape="0">
                  <a:prstClr val="black"/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17995933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7090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586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90675" y="1600200"/>
            <a:ext cx="5962650" cy="2948499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88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Salvation</a:t>
            </a:r>
            <a:endParaRPr lang="en-US" sz="8000" b="1" dirty="0">
              <a:ln w="28575">
                <a:noFill/>
              </a:ln>
              <a:solidFill>
                <a:schemeClr val="bg1"/>
              </a:solidFill>
              <a:effectLst>
                <a:outerShdw blurRad="101600" dist="25400" dir="3420000" algn="bl" rotWithShape="0">
                  <a:prstClr val="black"/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>
              <a:lnSpc>
                <a:spcPct val="80000"/>
              </a:lnSpc>
            </a:pPr>
            <a:r>
              <a:rPr lang="en-US" sz="4800" b="1" dirty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i</a:t>
            </a:r>
            <a:r>
              <a:rPr lang="en-US" sz="48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n the Book of</a:t>
            </a:r>
          </a:p>
          <a:p>
            <a:pPr algn="ctr">
              <a:lnSpc>
                <a:spcPct val="80000"/>
              </a:lnSpc>
            </a:pPr>
            <a:r>
              <a:rPr lang="en-US" sz="96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  <a:reflection blurRad="76200" stA="55000" endA="300" endPos="45500" dir="5400000" sy="-100000" algn="bl" rotWithShape="0"/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Romans</a:t>
            </a:r>
          </a:p>
        </p:txBody>
      </p:sp>
    </p:spTree>
    <p:extLst>
      <p:ext uri="{BB962C8B-B14F-4D97-AF65-F5344CB8AC3E}">
        <p14:creationId xmlns:p14="http://schemas.microsoft.com/office/powerpoint/2010/main" val="3525119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973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586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5837" y="126064"/>
            <a:ext cx="7315200" cy="1015663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/>
            <a:r>
              <a:rPr lang="en-US" sz="6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Salvation </a:t>
            </a:r>
            <a:r>
              <a:rPr lang="en-US" sz="4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in </a:t>
            </a:r>
            <a:r>
              <a:rPr lang="en-US" sz="5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Romans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1" y="1276377"/>
            <a:ext cx="8815404" cy="5078313"/>
          </a:xfrm>
          <a:prstGeom prst="rect">
            <a:avLst/>
          </a:prstGeom>
          <a:solidFill>
            <a:srgbClr val="221909">
              <a:alpha val="50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/>
            <a:r>
              <a:rPr lang="en-US" sz="4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The </a:t>
            </a:r>
            <a:r>
              <a:rPr lang="en-US" sz="4400" b="1" dirty="0" smtClean="0">
                <a:ln w="28575">
                  <a:noFill/>
                </a:ln>
                <a:solidFill>
                  <a:srgbClr val="00B0F0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primary</a:t>
            </a:r>
            <a:r>
              <a:rPr lang="en-US" sz="4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use of </a:t>
            </a:r>
            <a:r>
              <a:rPr lang="en-US" sz="4400" b="1" dirty="0" smtClean="0">
                <a:ln w="28575">
                  <a:noFill/>
                </a:ln>
                <a:solidFill>
                  <a:srgbClr val="FFFF00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salvation</a:t>
            </a:r>
            <a:r>
              <a:rPr lang="en-US" sz="4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in Romans is deliverance from the consequences of God’s temporary displeasure or anger against all sinful attitudes and conduct of men, [described in </a:t>
            </a:r>
            <a:r>
              <a:rPr lang="en-US" sz="5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1:18-32]</a:t>
            </a:r>
            <a:endParaRPr lang="en-US" sz="6000" b="1" dirty="0" smtClean="0">
              <a:ln w="28575">
                <a:noFill/>
              </a:ln>
              <a:solidFill>
                <a:schemeClr val="bg1"/>
              </a:solidFill>
              <a:effectLst>
                <a:outerShdw blurRad="101600" dist="25400" dir="3420000" algn="bl" rotWithShape="0">
                  <a:prstClr val="black"/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1037" y="152417"/>
            <a:ext cx="1386768" cy="864419"/>
          </a:xfrm>
          <a:prstGeom prst="rect">
            <a:avLst/>
          </a:prstGeom>
          <a:effectLst>
            <a:reflection blurRad="6350" stA="52000" endA="300" endPos="35000" dir="5400000" sy="-100000" algn="bl" rotWithShape="0"/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34361206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" t="1039" r="833" b="1039"/>
          <a:stretch/>
        </p:blipFill>
        <p:spPr>
          <a:xfrm>
            <a:off x="0" y="0"/>
            <a:ext cx="9144001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1" y="457200"/>
            <a:ext cx="6553200" cy="984885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/>
            <a:r>
              <a:rPr lang="en-US" sz="58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Are You Saved?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83535" y="1828800"/>
            <a:ext cx="7239000" cy="984885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/>
            <a:r>
              <a:rPr lang="en-US" sz="58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Saved from What?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2450" y="3163738"/>
            <a:ext cx="8039100" cy="1446550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/>
            <a:r>
              <a:rPr lang="en-US" sz="8800" b="1" dirty="0" smtClean="0">
                <a:ln w="28575"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Hell</a:t>
            </a:r>
          </a:p>
        </p:txBody>
      </p:sp>
    </p:spTree>
    <p:extLst>
      <p:ext uri="{BB962C8B-B14F-4D97-AF65-F5344CB8AC3E}">
        <p14:creationId xmlns:p14="http://schemas.microsoft.com/office/powerpoint/2010/main" val="3564632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973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586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5837" y="126064"/>
            <a:ext cx="7315200" cy="1015663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/>
            <a:r>
              <a:rPr lang="en-US" sz="6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Salvation </a:t>
            </a:r>
            <a:r>
              <a:rPr lang="en-US" sz="4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in </a:t>
            </a:r>
            <a:r>
              <a:rPr lang="en-US" sz="5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Romans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4300" y="1308096"/>
            <a:ext cx="8915400" cy="1717393"/>
          </a:xfrm>
          <a:prstGeom prst="rect">
            <a:avLst/>
          </a:prstGeom>
          <a:solidFill>
            <a:srgbClr val="221909">
              <a:alpha val="50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6000" b="1" dirty="0" smtClean="0">
                <a:ln w="28575">
                  <a:noFill/>
                </a:ln>
                <a:solidFill>
                  <a:srgbClr val="FFFF00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Salvation</a:t>
            </a:r>
            <a:r>
              <a:rPr lang="en-US" sz="6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- </a:t>
            </a:r>
            <a:r>
              <a:rPr lang="en-US" sz="72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4</a:t>
            </a:r>
            <a:r>
              <a:rPr lang="en-US" sz="4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x’s</a:t>
            </a:r>
          </a:p>
          <a:p>
            <a:pPr algn="ctr">
              <a:lnSpc>
                <a:spcPct val="80000"/>
              </a:lnSpc>
            </a:pPr>
            <a:r>
              <a:rPr lang="en-US" sz="6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1:16; 10:10-11; 13;11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1037" y="152417"/>
            <a:ext cx="1386768" cy="864419"/>
          </a:xfrm>
          <a:prstGeom prst="rect">
            <a:avLst/>
          </a:prstGeom>
          <a:effectLst>
            <a:reflection blurRad="6350" stA="52000" endA="300" endPos="35000" dir="5400000" sy="-100000" algn="bl" rotWithShape="0"/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25805765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973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586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5837" y="126064"/>
            <a:ext cx="7315200" cy="1015663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/>
            <a:r>
              <a:rPr lang="en-US" sz="6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Salvation </a:t>
            </a:r>
            <a:r>
              <a:rPr lang="en-US" sz="4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in </a:t>
            </a:r>
            <a:r>
              <a:rPr lang="en-US" sz="5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Romans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4300" y="1308096"/>
            <a:ext cx="8915400" cy="4216539"/>
          </a:xfrm>
          <a:prstGeom prst="rect">
            <a:avLst/>
          </a:prstGeom>
          <a:solidFill>
            <a:srgbClr val="221909">
              <a:alpha val="50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6000" b="1" dirty="0" smtClean="0">
                <a:ln w="28575">
                  <a:noFill/>
                </a:ln>
                <a:solidFill>
                  <a:srgbClr val="FFFF00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Salvation</a:t>
            </a:r>
            <a:r>
              <a:rPr lang="en-US" sz="6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- </a:t>
            </a:r>
            <a:r>
              <a:rPr lang="en-US" sz="72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4</a:t>
            </a:r>
            <a:r>
              <a:rPr lang="en-US" sz="4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x’s</a:t>
            </a:r>
          </a:p>
          <a:p>
            <a:pPr algn="ctr">
              <a:lnSpc>
                <a:spcPct val="80000"/>
              </a:lnSpc>
            </a:pPr>
            <a:r>
              <a:rPr lang="en-US" sz="6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1:16; 10:10-11; 13;11</a:t>
            </a:r>
          </a:p>
          <a:p>
            <a:pPr algn="ctr">
              <a:lnSpc>
                <a:spcPct val="80000"/>
              </a:lnSpc>
            </a:pPr>
            <a:endParaRPr lang="en-US" sz="1100" b="1" dirty="0" smtClean="0">
              <a:ln w="28575">
                <a:noFill/>
              </a:ln>
              <a:solidFill>
                <a:schemeClr val="bg1"/>
              </a:solidFill>
              <a:effectLst>
                <a:outerShdw blurRad="101600" dist="25400" dir="3420000" algn="bl" rotWithShape="0">
                  <a:prstClr val="black"/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>
              <a:lnSpc>
                <a:spcPct val="80000"/>
              </a:lnSpc>
            </a:pPr>
            <a:r>
              <a:rPr lang="en-US" sz="5400" b="1" dirty="0" smtClean="0">
                <a:ln w="28575">
                  <a:noFill/>
                </a:ln>
                <a:solidFill>
                  <a:srgbClr val="FFFF00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Save </a:t>
            </a:r>
            <a:r>
              <a:rPr lang="en-US" sz="5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– </a:t>
            </a:r>
            <a:r>
              <a:rPr lang="en-US" sz="72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9</a:t>
            </a:r>
            <a:r>
              <a:rPr lang="en-US" sz="4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x’s</a:t>
            </a:r>
          </a:p>
          <a:p>
            <a:pPr algn="ctr">
              <a:lnSpc>
                <a:spcPct val="80000"/>
              </a:lnSpc>
            </a:pPr>
            <a:r>
              <a:rPr lang="en-US" sz="5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6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5:9-10, 8:24; 9:27; 10:1,9,13 11:14, 26 </a:t>
            </a:r>
            <a:endParaRPr lang="en-US" sz="5400" b="1" dirty="0" smtClean="0">
              <a:ln w="28575">
                <a:noFill/>
              </a:ln>
              <a:solidFill>
                <a:schemeClr val="bg1"/>
              </a:solidFill>
              <a:effectLst>
                <a:outerShdw blurRad="101600" dist="25400" dir="3420000" algn="bl" rotWithShape="0">
                  <a:prstClr val="black"/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1037" y="152417"/>
            <a:ext cx="1386768" cy="864419"/>
          </a:xfrm>
          <a:prstGeom prst="rect">
            <a:avLst/>
          </a:prstGeom>
          <a:effectLst>
            <a:reflection blurRad="6350" stA="52000" endA="300" endPos="35000" dir="5400000" sy="-100000" algn="bl" rotWithShape="0"/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58627618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973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586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5837" y="126064"/>
            <a:ext cx="7315200" cy="1015663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/>
            <a:r>
              <a:rPr lang="en-US" sz="6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Salvation </a:t>
            </a:r>
            <a:r>
              <a:rPr lang="en-US" sz="4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in </a:t>
            </a:r>
            <a:r>
              <a:rPr lang="en-US" sz="5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Romans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271011"/>
            <a:ext cx="9144000" cy="1754326"/>
          </a:xfrm>
          <a:prstGeom prst="rect">
            <a:avLst/>
          </a:prstGeom>
          <a:solidFill>
            <a:srgbClr val="221909">
              <a:alpha val="50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/>
            <a:r>
              <a:rPr lang="en-US" sz="6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3:21 - 4:24</a:t>
            </a:r>
          </a:p>
          <a:p>
            <a:pPr algn="ctr"/>
            <a:r>
              <a:rPr lang="en-US" sz="48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Justification by Faith Alone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1037" y="152417"/>
            <a:ext cx="1386768" cy="864419"/>
          </a:xfrm>
          <a:prstGeom prst="rect">
            <a:avLst/>
          </a:prstGeom>
          <a:effectLst>
            <a:reflection blurRad="6350" stA="52000" endA="300" endPos="35000" dir="5400000" sy="-100000" algn="bl" rotWithShape="0"/>
            <a:softEdge rad="63500"/>
          </a:effectLst>
        </p:spPr>
      </p:pic>
      <p:sp>
        <p:nvSpPr>
          <p:cNvPr id="9" name="TextBox 8"/>
          <p:cNvSpPr txBox="1"/>
          <p:nvPr/>
        </p:nvSpPr>
        <p:spPr>
          <a:xfrm>
            <a:off x="438150" y="3583542"/>
            <a:ext cx="8267700" cy="1754326"/>
          </a:xfrm>
          <a:prstGeom prst="rect">
            <a:avLst/>
          </a:prstGeom>
          <a:solidFill>
            <a:srgbClr val="221909">
              <a:alpha val="50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/>
            <a:r>
              <a:rPr lang="en-US" sz="5400" b="1" dirty="0" smtClean="0">
                <a:ln w="28575">
                  <a:noFill/>
                </a:ln>
                <a:solidFill>
                  <a:srgbClr val="FFFF00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Salvation</a:t>
            </a:r>
            <a:r>
              <a:rPr lang="en-US" sz="5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from eternal condemnation  </a:t>
            </a:r>
            <a:endParaRPr lang="en-US" sz="4800" b="1" dirty="0" smtClean="0">
              <a:ln w="28575">
                <a:noFill/>
              </a:ln>
              <a:solidFill>
                <a:schemeClr val="bg1"/>
              </a:solidFill>
              <a:effectLst>
                <a:outerShdw blurRad="101600" dist="25400" dir="3420000" algn="bl" rotWithShape="0">
                  <a:prstClr val="black"/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8304289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973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586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5837" y="126064"/>
            <a:ext cx="7315200" cy="1015663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/>
            <a:r>
              <a:rPr lang="en-US" sz="6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Salvation </a:t>
            </a:r>
            <a:r>
              <a:rPr lang="en-US" sz="4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in </a:t>
            </a:r>
            <a:r>
              <a:rPr lang="en-US" sz="5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Romans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8150" y="1302730"/>
            <a:ext cx="8267700" cy="4524315"/>
          </a:xfrm>
          <a:prstGeom prst="rect">
            <a:avLst/>
          </a:prstGeom>
          <a:solidFill>
            <a:srgbClr val="221909">
              <a:alpha val="50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/>
            <a:r>
              <a:rPr lang="en-US" sz="5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There is </a:t>
            </a:r>
            <a:r>
              <a:rPr lang="en-US" sz="5400" b="1" u="sng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not</a:t>
            </a:r>
            <a:r>
              <a:rPr lang="en-US" sz="5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a single use of the word </a:t>
            </a:r>
            <a:r>
              <a:rPr lang="en-US" sz="5400" b="1" dirty="0" smtClean="0">
                <a:ln w="28575">
                  <a:noFill/>
                </a:ln>
                <a:solidFill>
                  <a:srgbClr val="FFFF00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save </a:t>
            </a:r>
            <a:r>
              <a:rPr lang="en-US" sz="5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and</a:t>
            </a:r>
            <a:r>
              <a:rPr lang="en-US" sz="5400" b="1" dirty="0" smtClean="0">
                <a:ln w="28575">
                  <a:noFill/>
                </a:ln>
                <a:solidFill>
                  <a:srgbClr val="FFFF00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salvation </a:t>
            </a:r>
            <a:r>
              <a:rPr lang="en-US" sz="5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in the justification section </a:t>
            </a:r>
            <a:r>
              <a:rPr lang="en-US" sz="66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3:21 - 4:24</a:t>
            </a:r>
            <a:endParaRPr lang="en-US" sz="6000" b="1" dirty="0" smtClean="0">
              <a:ln w="28575">
                <a:noFill/>
              </a:ln>
              <a:solidFill>
                <a:schemeClr val="bg1"/>
              </a:solidFill>
              <a:effectLst>
                <a:outerShdw blurRad="101600" dist="25400" dir="3420000" algn="bl" rotWithShape="0">
                  <a:prstClr val="black"/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1037" y="152417"/>
            <a:ext cx="1386768" cy="864419"/>
          </a:xfrm>
          <a:prstGeom prst="rect">
            <a:avLst/>
          </a:prstGeom>
          <a:effectLst>
            <a:reflection blurRad="6350" stA="52000" endA="300" endPos="35000" dir="5400000" sy="-100000" algn="bl" rotWithShape="0"/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270101830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973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586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5837" y="126064"/>
            <a:ext cx="7315200" cy="1015663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/>
            <a:r>
              <a:rPr lang="en-US" sz="6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Salvation </a:t>
            </a:r>
            <a:r>
              <a:rPr lang="en-US" sz="4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in </a:t>
            </a:r>
            <a:r>
              <a:rPr lang="en-US" sz="5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Romans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418" y="1371600"/>
            <a:ext cx="8497163" cy="2862322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/>
            <a:r>
              <a:rPr lang="en-US" sz="6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Salvation </a:t>
            </a:r>
            <a:r>
              <a:rPr lang="en-US" sz="6000" b="1" u="sng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in</a:t>
            </a:r>
            <a:r>
              <a:rPr lang="en-US" sz="6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6000" b="1" u="sng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Romans</a:t>
            </a:r>
          </a:p>
          <a:p>
            <a:pPr algn="ctr"/>
            <a:r>
              <a:rPr lang="en-US" sz="6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is </a:t>
            </a:r>
            <a:r>
              <a:rPr lang="en-US" sz="6000" b="1" dirty="0" smtClean="0">
                <a:ln w="28575">
                  <a:noFill/>
                </a:ln>
                <a:solidFill>
                  <a:srgbClr val="FFFF00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salvation</a:t>
            </a:r>
            <a:endParaRPr lang="en-US" sz="6000" b="1" dirty="0">
              <a:ln w="28575">
                <a:noFill/>
              </a:ln>
              <a:solidFill>
                <a:srgbClr val="FFFF00"/>
              </a:solidFill>
              <a:effectLst>
                <a:outerShdw blurRad="101600" dist="25400" dir="3420000" algn="bl" rotWithShape="0">
                  <a:prstClr val="black"/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en-US" sz="6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from </a:t>
            </a:r>
            <a:r>
              <a:rPr lang="en-US" sz="6000" b="1" dirty="0" smtClean="0">
                <a:ln w="28575">
                  <a:noFill/>
                </a:ln>
                <a:solidFill>
                  <a:srgbClr val="FF0000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God’s Wrath</a:t>
            </a:r>
            <a:endParaRPr lang="en-US" sz="5400" b="1" dirty="0" smtClean="0">
              <a:ln w="28575">
                <a:noFill/>
              </a:ln>
              <a:solidFill>
                <a:srgbClr val="FF0000"/>
              </a:solidFill>
              <a:effectLst>
                <a:outerShdw blurRad="101600" dist="25400" dir="3420000" algn="bl" rotWithShape="0">
                  <a:prstClr val="black"/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1037" y="152417"/>
            <a:ext cx="1386768" cy="864419"/>
          </a:xfrm>
          <a:prstGeom prst="rect">
            <a:avLst/>
          </a:prstGeom>
          <a:effectLst>
            <a:reflection blurRad="6350" stA="52000" endA="300" endPos="35000" dir="5400000" sy="-100000" algn="bl" rotWithShape="0"/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255150227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7090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586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2000" y="1320975"/>
            <a:ext cx="7934325" cy="3477875"/>
          </a:xfrm>
          <a:prstGeom prst="rect">
            <a:avLst/>
          </a:prstGeom>
          <a:solidFill>
            <a:srgbClr val="221909">
              <a:alpha val="50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r>
              <a:rPr lang="en-US" sz="4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“Much </a:t>
            </a:r>
            <a:r>
              <a:rPr lang="en-US" sz="4400" b="1" dirty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more then, having now been justified by His blood, we shall be</a:t>
            </a:r>
            <a:r>
              <a:rPr lang="en-US" sz="4400" b="1" dirty="0">
                <a:ln w="28575">
                  <a:noFill/>
                </a:ln>
                <a:solidFill>
                  <a:srgbClr val="FFFF00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saved </a:t>
            </a:r>
            <a:r>
              <a:rPr lang="en-US" sz="4400" b="1" u="sng" dirty="0">
                <a:ln w="28575">
                  <a:noFill/>
                </a:ln>
                <a:solidFill>
                  <a:srgbClr val="FF0000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from</a:t>
            </a:r>
            <a:r>
              <a:rPr lang="en-US" sz="4400" b="1" dirty="0">
                <a:ln w="28575">
                  <a:noFill/>
                </a:ln>
                <a:solidFill>
                  <a:srgbClr val="FF0000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4400" b="1" u="sng" dirty="0">
                <a:ln w="28575">
                  <a:noFill/>
                </a:ln>
                <a:solidFill>
                  <a:srgbClr val="FF0000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wrath</a:t>
            </a:r>
            <a:r>
              <a:rPr lang="en-US" sz="4400" b="1" dirty="0">
                <a:ln w="28575">
                  <a:noFill/>
                </a:ln>
                <a:solidFill>
                  <a:srgbClr val="FF0000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4400" b="1" dirty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through Him</a:t>
            </a:r>
            <a:r>
              <a:rPr lang="en-US" sz="4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.” (5:9)</a:t>
            </a:r>
            <a:endParaRPr lang="en-US" sz="4400" b="1" dirty="0">
              <a:ln w="28575">
                <a:noFill/>
              </a:ln>
              <a:solidFill>
                <a:schemeClr val="bg1"/>
              </a:solidFill>
              <a:effectLst>
                <a:outerShdw blurRad="101600" dist="25400" dir="3420000" algn="bl" rotWithShape="0">
                  <a:prstClr val="black"/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5837" y="126064"/>
            <a:ext cx="7315200" cy="1015663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/>
            <a:r>
              <a:rPr lang="en-US" sz="6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Salvation </a:t>
            </a:r>
            <a:r>
              <a:rPr lang="en-US" sz="4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in </a:t>
            </a:r>
            <a:r>
              <a:rPr lang="en-US" sz="5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Romans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1037" y="152417"/>
            <a:ext cx="1386768" cy="864419"/>
          </a:xfrm>
          <a:prstGeom prst="rect">
            <a:avLst/>
          </a:prstGeom>
          <a:effectLst>
            <a:reflection blurRad="6350" stA="52000" endA="300" endPos="35000" dir="5400000" sy="-100000" algn="bl" rotWithShape="0"/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13405624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7090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586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0" y="1285558"/>
            <a:ext cx="8234363" cy="4154984"/>
          </a:xfrm>
          <a:prstGeom prst="rect">
            <a:avLst/>
          </a:prstGeom>
          <a:solidFill>
            <a:srgbClr val="221909">
              <a:alpha val="50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r>
              <a:rPr lang="en-US" sz="4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“For </a:t>
            </a:r>
            <a:r>
              <a:rPr lang="en-US" sz="4400" b="1" u="sng" dirty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the</a:t>
            </a:r>
            <a:r>
              <a:rPr lang="en-US" sz="4400" b="1" dirty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4400" b="1" dirty="0">
                <a:ln w="28575">
                  <a:noFill/>
                </a:ln>
                <a:solidFill>
                  <a:srgbClr val="FF0000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wrath of God </a:t>
            </a:r>
            <a:r>
              <a:rPr lang="en-US" sz="4400" b="1" dirty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is revealed from heaven against all ungodliness and unrighteousness of men, who suppress the truth in unrighteousness</a:t>
            </a:r>
            <a:r>
              <a:rPr lang="en-US" sz="4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,” (1:18)</a:t>
            </a:r>
            <a:endParaRPr lang="en-US" sz="4400" b="1" dirty="0">
              <a:ln w="28575">
                <a:noFill/>
              </a:ln>
              <a:solidFill>
                <a:schemeClr val="bg1"/>
              </a:solidFill>
              <a:effectLst>
                <a:outerShdw blurRad="101600" dist="25400" dir="3420000" algn="bl" rotWithShape="0">
                  <a:prstClr val="black"/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1037" y="152417"/>
            <a:ext cx="1386768" cy="864419"/>
          </a:xfrm>
          <a:prstGeom prst="rect">
            <a:avLst/>
          </a:prstGeom>
          <a:effectLst>
            <a:reflection blurRad="6350" stA="52000" endA="300" endPos="35000" dir="5400000" sy="-100000" algn="bl" rotWithShape="0"/>
            <a:softEdge rad="63500"/>
          </a:effectLst>
        </p:spPr>
      </p:pic>
      <p:sp>
        <p:nvSpPr>
          <p:cNvPr id="6" name="TextBox 5"/>
          <p:cNvSpPr txBox="1"/>
          <p:nvPr/>
        </p:nvSpPr>
        <p:spPr>
          <a:xfrm>
            <a:off x="265837" y="126064"/>
            <a:ext cx="7315200" cy="1015663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/>
            <a:r>
              <a:rPr lang="en-US" sz="6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Salvation </a:t>
            </a:r>
            <a:r>
              <a:rPr lang="en-US" sz="4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in </a:t>
            </a:r>
            <a:r>
              <a:rPr lang="en-US" sz="5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Romans</a:t>
            </a:r>
          </a:p>
        </p:txBody>
      </p:sp>
    </p:spTree>
    <p:extLst>
      <p:ext uri="{BB962C8B-B14F-4D97-AF65-F5344CB8AC3E}">
        <p14:creationId xmlns:p14="http://schemas.microsoft.com/office/powerpoint/2010/main" val="79439019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973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586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5837" y="126064"/>
            <a:ext cx="7315200" cy="1015663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/>
            <a:r>
              <a:rPr lang="en-US" sz="6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Salvation </a:t>
            </a:r>
            <a:r>
              <a:rPr lang="en-US" sz="4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in </a:t>
            </a:r>
            <a:r>
              <a:rPr lang="en-US" sz="5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Romans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1037" y="152417"/>
            <a:ext cx="1386768" cy="864419"/>
          </a:xfrm>
          <a:prstGeom prst="rect">
            <a:avLst/>
          </a:prstGeom>
          <a:effectLst>
            <a:reflection blurRad="6350" stA="52000" endA="300" endPos="35000" dir="5400000" sy="-100000" algn="bl" rotWithShape="0"/>
            <a:softEdge rad="63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" t="1039" r="833" b="1039"/>
          <a:stretch/>
        </p:blipFill>
        <p:spPr>
          <a:xfrm>
            <a:off x="2668069" y="1442085"/>
            <a:ext cx="4310132" cy="3232598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7" name="TextBox 6"/>
          <p:cNvSpPr txBox="1"/>
          <p:nvPr/>
        </p:nvSpPr>
        <p:spPr>
          <a:xfrm>
            <a:off x="88098" y="1524000"/>
            <a:ext cx="8967804" cy="830997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/>
            <a:r>
              <a:rPr lang="en-US" sz="48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What is the </a:t>
            </a:r>
            <a:r>
              <a:rPr lang="en-US" sz="4800" b="1" dirty="0" smtClean="0">
                <a:ln w="28575">
                  <a:noFill/>
                </a:ln>
                <a:solidFill>
                  <a:srgbClr val="FF0000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Wrath of God</a:t>
            </a:r>
            <a:r>
              <a:rPr lang="en-US" sz="4800" b="1" dirty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?</a:t>
            </a:r>
            <a:endParaRPr lang="en-US" sz="4400" b="1" dirty="0" smtClean="0">
              <a:ln w="28575">
                <a:noFill/>
              </a:ln>
              <a:solidFill>
                <a:schemeClr val="bg1"/>
              </a:solidFill>
              <a:effectLst>
                <a:outerShdw blurRad="101600" dist="25400" dir="3420000" algn="bl" rotWithShape="0">
                  <a:prstClr val="black"/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0939130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973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586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5837" y="126064"/>
            <a:ext cx="7315200" cy="1015663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/>
            <a:r>
              <a:rPr lang="en-US" sz="6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Salvation </a:t>
            </a:r>
            <a:r>
              <a:rPr lang="en-US" sz="4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in </a:t>
            </a:r>
            <a:r>
              <a:rPr lang="en-US" sz="5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Romans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1037" y="152417"/>
            <a:ext cx="1386768" cy="864419"/>
          </a:xfrm>
          <a:prstGeom prst="rect">
            <a:avLst/>
          </a:prstGeom>
          <a:effectLst>
            <a:reflection blurRad="6350" stA="52000" endA="300" endPos="35000" dir="5400000" sy="-100000" algn="bl" rotWithShape="0"/>
            <a:softEdge rad="63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" t="1039" r="833" b="1039"/>
          <a:stretch/>
        </p:blipFill>
        <p:spPr>
          <a:xfrm>
            <a:off x="2668069" y="1442085"/>
            <a:ext cx="4310132" cy="3232598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7" name="TextBox 6"/>
          <p:cNvSpPr txBox="1"/>
          <p:nvPr/>
        </p:nvSpPr>
        <p:spPr>
          <a:xfrm>
            <a:off x="553629" y="1308096"/>
            <a:ext cx="8036743" cy="3046988"/>
          </a:xfrm>
          <a:prstGeom prst="rect">
            <a:avLst/>
          </a:prstGeom>
          <a:solidFill>
            <a:srgbClr val="221909">
              <a:alpha val="42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/>
            <a:r>
              <a:rPr lang="en-US" sz="48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There is not a single use connecting </a:t>
            </a:r>
            <a:r>
              <a:rPr lang="en-US" sz="4800" b="1" dirty="0" smtClean="0">
                <a:ln w="28575">
                  <a:noFill/>
                </a:ln>
                <a:solidFill>
                  <a:srgbClr val="FF0000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God’s Wrath </a:t>
            </a:r>
            <a:r>
              <a:rPr lang="en-US" sz="48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to the </a:t>
            </a:r>
            <a:r>
              <a:rPr lang="en-US" sz="4800" b="1" dirty="0" smtClean="0">
                <a:ln w="28575">
                  <a:noFill/>
                </a:ln>
                <a:solidFill>
                  <a:srgbClr val="FF9900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lake of fire</a:t>
            </a:r>
          </a:p>
          <a:p>
            <a:pPr algn="ctr"/>
            <a:r>
              <a:rPr lang="en-US" sz="48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or </a:t>
            </a:r>
            <a:r>
              <a:rPr lang="en-US" sz="4800" b="1" dirty="0" smtClean="0">
                <a:ln w="28575">
                  <a:noFill/>
                </a:ln>
                <a:solidFill>
                  <a:srgbClr val="FF0000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eternal punishment</a:t>
            </a:r>
            <a:r>
              <a:rPr lang="en-US" sz="48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.</a:t>
            </a:r>
            <a:endParaRPr lang="en-US" sz="4400" b="1" dirty="0" smtClean="0">
              <a:ln w="28575">
                <a:noFill/>
              </a:ln>
              <a:solidFill>
                <a:schemeClr val="bg1"/>
              </a:solidFill>
              <a:effectLst>
                <a:outerShdw blurRad="101600" dist="25400" dir="3420000" algn="bl" rotWithShape="0">
                  <a:prstClr val="black"/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655467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973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586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5837" y="126064"/>
            <a:ext cx="7315200" cy="1015663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/>
            <a:r>
              <a:rPr lang="en-US" sz="6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Salvation </a:t>
            </a:r>
            <a:r>
              <a:rPr lang="en-US" sz="4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in </a:t>
            </a:r>
            <a:r>
              <a:rPr lang="en-US" sz="5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Romans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1037" y="152417"/>
            <a:ext cx="1386768" cy="864419"/>
          </a:xfrm>
          <a:prstGeom prst="rect">
            <a:avLst/>
          </a:prstGeom>
          <a:effectLst>
            <a:reflection blurRad="6350" stA="52000" endA="300" endPos="35000" dir="5400000" sy="-100000" algn="bl" rotWithShape="0"/>
            <a:softEdge rad="63500"/>
          </a:effectLst>
        </p:spPr>
      </p:pic>
      <p:sp>
        <p:nvSpPr>
          <p:cNvPr id="2" name="Rectangle 1"/>
          <p:cNvSpPr/>
          <p:nvPr/>
        </p:nvSpPr>
        <p:spPr>
          <a:xfrm>
            <a:off x="200025" y="1398261"/>
            <a:ext cx="8743950" cy="4524315"/>
          </a:xfrm>
          <a:prstGeom prst="rect">
            <a:avLst/>
          </a:prstGeom>
          <a:solidFill>
            <a:srgbClr val="221909">
              <a:alpha val="50000"/>
            </a:srgbClr>
          </a:solidFill>
          <a:effectLst>
            <a:softEdge rad="317500"/>
          </a:effectLst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The </a:t>
            </a:r>
            <a:r>
              <a:rPr lang="en-US" sz="4800" b="1" dirty="0" smtClean="0">
                <a:ln w="28575">
                  <a:noFill/>
                </a:ln>
                <a:solidFill>
                  <a:srgbClr val="FF0000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wrath of God </a:t>
            </a:r>
            <a:r>
              <a:rPr lang="en-US" sz="48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is His temporary </a:t>
            </a:r>
            <a:r>
              <a:rPr lang="en-US" sz="4800" b="1" dirty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displeasure or anger over </a:t>
            </a:r>
            <a:r>
              <a:rPr lang="en-US" sz="48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all </a:t>
            </a:r>
            <a:r>
              <a:rPr lang="en-US" sz="4800" b="1" dirty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sinful attitudes and conduct of </a:t>
            </a:r>
            <a:r>
              <a:rPr lang="en-US" sz="48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men, </a:t>
            </a:r>
            <a:r>
              <a:rPr lang="en-US" sz="4800" b="1" dirty="0" smtClean="0">
                <a:ln w="28575">
                  <a:noFill/>
                </a:ln>
                <a:solidFill>
                  <a:srgbClr val="00B0F0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believers </a:t>
            </a:r>
            <a:r>
              <a:rPr lang="en-US" sz="48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and </a:t>
            </a:r>
            <a:r>
              <a:rPr lang="en-US" sz="4800" b="1" dirty="0" smtClean="0">
                <a:ln w="28575">
                  <a:noFill/>
                </a:ln>
                <a:solidFill>
                  <a:srgbClr val="FFFF00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unbelievers</a:t>
            </a:r>
            <a:r>
              <a:rPr lang="en-US" sz="48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alike.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73758931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7090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" t="1039" r="833" b="1039"/>
          <a:stretch/>
        </p:blipFill>
        <p:spPr>
          <a:xfrm>
            <a:off x="0" y="0"/>
            <a:ext cx="9144001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1" y="457200"/>
            <a:ext cx="6553200" cy="984885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/>
            <a:r>
              <a:rPr lang="en-US" sz="58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Are You Saved?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83535" y="1828800"/>
            <a:ext cx="7239000" cy="984885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/>
            <a:r>
              <a:rPr lang="en-US" sz="58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Saved from What?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2450" y="3269402"/>
            <a:ext cx="8039100" cy="3139321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/>
            <a:r>
              <a:rPr lang="en-US" sz="6600" b="1" dirty="0" smtClean="0">
                <a:ln w="28575"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Lake of Fire</a:t>
            </a:r>
          </a:p>
          <a:p>
            <a:pPr algn="ctr"/>
            <a:r>
              <a:rPr lang="en-US" sz="6600" b="1" dirty="0" smtClean="0">
                <a:ln w="28575"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Eternal Damnation</a:t>
            </a:r>
          </a:p>
          <a:p>
            <a:pPr algn="ctr"/>
            <a:r>
              <a:rPr lang="en-US" sz="6600" b="1" dirty="0" smtClean="0">
                <a:ln w="28575"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The Second Death</a:t>
            </a:r>
          </a:p>
        </p:txBody>
      </p:sp>
    </p:spTree>
    <p:extLst>
      <p:ext uri="{BB962C8B-B14F-4D97-AF65-F5344CB8AC3E}">
        <p14:creationId xmlns:p14="http://schemas.microsoft.com/office/powerpoint/2010/main" val="3897206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973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586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5837" y="126064"/>
            <a:ext cx="7315200" cy="1015663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/>
            <a:r>
              <a:rPr lang="en-US" sz="6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Salvation </a:t>
            </a:r>
            <a:r>
              <a:rPr lang="en-US" sz="4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in </a:t>
            </a:r>
            <a:r>
              <a:rPr lang="en-US" sz="5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Romans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1037" y="152417"/>
            <a:ext cx="1386768" cy="864419"/>
          </a:xfrm>
          <a:prstGeom prst="rect">
            <a:avLst/>
          </a:prstGeom>
          <a:effectLst>
            <a:reflection blurRad="6350" stA="52000" endA="300" endPos="35000" dir="5400000" sy="-100000" algn="bl" rotWithShape="0"/>
            <a:softEdge rad="63500"/>
          </a:effectLst>
        </p:spPr>
      </p:pic>
      <p:sp>
        <p:nvSpPr>
          <p:cNvPr id="2" name="Rectangle 1"/>
          <p:cNvSpPr/>
          <p:nvPr/>
        </p:nvSpPr>
        <p:spPr>
          <a:xfrm>
            <a:off x="200025" y="1524000"/>
            <a:ext cx="8743950" cy="1754326"/>
          </a:xfrm>
          <a:prstGeom prst="rect">
            <a:avLst/>
          </a:prstGeom>
          <a:solidFill>
            <a:srgbClr val="221909">
              <a:alpha val="50000"/>
            </a:srgbClr>
          </a:solidFill>
          <a:effectLst>
            <a:softEdge rad="317500"/>
          </a:effectLst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ln w="28575">
                  <a:noFill/>
                </a:ln>
                <a:solidFill>
                  <a:srgbClr val="00B0F0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Believers </a:t>
            </a:r>
            <a:r>
              <a:rPr lang="en-US" sz="5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can experience the </a:t>
            </a:r>
            <a:r>
              <a:rPr lang="en-US" sz="5400" b="1" dirty="0" smtClean="0">
                <a:ln w="28575">
                  <a:noFill/>
                </a:ln>
                <a:solidFill>
                  <a:srgbClr val="FF0000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wrath </a:t>
            </a:r>
            <a:r>
              <a:rPr lang="en-US" sz="5400" b="1" dirty="0">
                <a:ln w="28575">
                  <a:noFill/>
                </a:ln>
                <a:solidFill>
                  <a:srgbClr val="FF0000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of </a:t>
            </a:r>
            <a:r>
              <a:rPr lang="en-US" sz="5400" b="1" dirty="0" smtClean="0">
                <a:ln w="28575">
                  <a:noFill/>
                </a:ln>
                <a:solidFill>
                  <a:srgbClr val="FF0000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God!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8665" y="3660599"/>
            <a:ext cx="8743950" cy="2185214"/>
          </a:xfrm>
          <a:prstGeom prst="rect">
            <a:avLst/>
          </a:prstGeom>
          <a:solidFill>
            <a:srgbClr val="221909">
              <a:alpha val="55000"/>
            </a:srgbClr>
          </a:solidFill>
          <a:ln w="76200">
            <a:solidFill>
              <a:schemeClr val="bg1"/>
            </a:solidFill>
            <a:prstDash val="lgDash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ln w="28575">
                  <a:noFill/>
                </a:ln>
                <a:solidFill>
                  <a:srgbClr val="00B0F0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Believers </a:t>
            </a:r>
            <a:r>
              <a:rPr lang="en-US" sz="48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will escape the  </a:t>
            </a:r>
            <a:r>
              <a:rPr lang="en-US" sz="4400" b="1" dirty="0" smtClean="0">
                <a:ln w="28575">
                  <a:noFill/>
                </a:ln>
                <a:solidFill>
                  <a:srgbClr val="FF0000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wrath </a:t>
            </a:r>
            <a:r>
              <a:rPr lang="en-US" sz="4400" b="1" dirty="0">
                <a:ln w="28575">
                  <a:noFill/>
                </a:ln>
                <a:solidFill>
                  <a:srgbClr val="FF0000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of </a:t>
            </a:r>
            <a:r>
              <a:rPr lang="en-US" sz="4400" b="1" dirty="0" smtClean="0">
                <a:ln w="28575">
                  <a:noFill/>
                </a:ln>
                <a:solidFill>
                  <a:srgbClr val="FF0000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God </a:t>
            </a:r>
            <a:r>
              <a:rPr lang="en-US" sz="4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that is to come upon the whole earth.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36855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586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5837" y="1447800"/>
            <a:ext cx="8610600" cy="2800767"/>
          </a:xfrm>
          <a:prstGeom prst="rect">
            <a:avLst/>
          </a:prstGeom>
          <a:solidFill>
            <a:srgbClr val="221909">
              <a:alpha val="50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r>
              <a:rPr lang="en-US" sz="4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“Much </a:t>
            </a:r>
            <a:r>
              <a:rPr lang="en-US" sz="4400" b="1" dirty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more then, having now been justified by His blood, </a:t>
            </a:r>
            <a:r>
              <a:rPr lang="en-US" sz="4400" b="1" u="sng" dirty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we</a:t>
            </a:r>
            <a:r>
              <a:rPr lang="en-US" sz="4400" b="1" dirty="0">
                <a:ln w="28575">
                  <a:noFill/>
                </a:ln>
                <a:solidFill>
                  <a:srgbClr val="00B0F0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shall be </a:t>
            </a:r>
            <a:r>
              <a:rPr lang="en-US" sz="4400" b="1" dirty="0">
                <a:ln w="28575">
                  <a:noFill/>
                </a:ln>
                <a:solidFill>
                  <a:srgbClr val="FFFF00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saved </a:t>
            </a:r>
            <a:r>
              <a:rPr lang="en-US" sz="4400" b="1" u="sng" dirty="0">
                <a:ln w="28575">
                  <a:noFill/>
                </a:ln>
                <a:solidFill>
                  <a:srgbClr val="FF0000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from</a:t>
            </a:r>
            <a:r>
              <a:rPr lang="en-US" sz="4400" b="1" dirty="0">
                <a:ln w="28575">
                  <a:noFill/>
                </a:ln>
                <a:solidFill>
                  <a:srgbClr val="FF0000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4400" b="1" u="sng" dirty="0">
                <a:ln w="28575">
                  <a:noFill/>
                </a:ln>
                <a:solidFill>
                  <a:srgbClr val="FF0000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wrath</a:t>
            </a:r>
            <a:r>
              <a:rPr lang="en-US" sz="4400" b="1" dirty="0">
                <a:ln w="28575">
                  <a:noFill/>
                </a:ln>
                <a:solidFill>
                  <a:srgbClr val="FF0000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4400" b="1" dirty="0">
                <a:ln w="28575">
                  <a:noFill/>
                </a:ln>
                <a:solidFill>
                  <a:srgbClr val="00B0F0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through Him</a:t>
            </a:r>
            <a:r>
              <a:rPr lang="en-US" sz="4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.” (5:9)</a:t>
            </a:r>
            <a:endParaRPr lang="en-US" sz="4400" b="1" dirty="0">
              <a:ln w="28575">
                <a:noFill/>
              </a:ln>
              <a:solidFill>
                <a:schemeClr val="bg1"/>
              </a:solidFill>
              <a:effectLst>
                <a:outerShdw blurRad="101600" dist="25400" dir="3420000" algn="bl" rotWithShape="0">
                  <a:prstClr val="black"/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5837" y="126064"/>
            <a:ext cx="7315200" cy="1015663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/>
            <a:r>
              <a:rPr lang="en-US" sz="6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Salvation </a:t>
            </a:r>
            <a:r>
              <a:rPr lang="en-US" sz="4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in </a:t>
            </a:r>
            <a:r>
              <a:rPr lang="en-US" sz="5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Romans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1037" y="152417"/>
            <a:ext cx="1386768" cy="864419"/>
          </a:xfrm>
          <a:prstGeom prst="rect">
            <a:avLst/>
          </a:prstGeom>
          <a:effectLst>
            <a:reflection blurRad="6350" stA="52000" endA="300" endPos="35000" dir="5400000" sy="-100000" algn="bl" rotWithShape="0"/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255144807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7090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586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2418" y="1233843"/>
            <a:ext cx="8539163" cy="4154984"/>
          </a:xfrm>
          <a:prstGeom prst="rect">
            <a:avLst/>
          </a:prstGeom>
          <a:solidFill>
            <a:srgbClr val="221909">
              <a:alpha val="5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r>
              <a:rPr lang="en-US" sz="4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“For </a:t>
            </a:r>
            <a:r>
              <a:rPr lang="en-US" sz="4400" b="1" dirty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if when we were enemies we were reconciled to God through the death of His Son, much more, having been reconciled, </a:t>
            </a:r>
            <a:r>
              <a:rPr lang="en-US" sz="4400" b="1" u="sng" dirty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we</a:t>
            </a:r>
            <a:r>
              <a:rPr lang="en-US" sz="4400" b="1" dirty="0">
                <a:ln w="28575">
                  <a:noFill/>
                </a:ln>
                <a:solidFill>
                  <a:srgbClr val="00B0F0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shall be </a:t>
            </a:r>
            <a:r>
              <a:rPr lang="en-US" sz="4400" b="1" dirty="0">
                <a:ln w="28575">
                  <a:noFill/>
                </a:ln>
                <a:solidFill>
                  <a:srgbClr val="FFFF00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saved</a:t>
            </a:r>
            <a:r>
              <a:rPr lang="en-US" sz="4400" b="1" dirty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4400" b="1" dirty="0">
                <a:ln w="28575">
                  <a:noFill/>
                </a:ln>
                <a:solidFill>
                  <a:srgbClr val="00B0F0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by His </a:t>
            </a:r>
            <a:r>
              <a:rPr lang="en-US" sz="4400" b="1" dirty="0" smtClean="0">
                <a:ln w="28575">
                  <a:noFill/>
                </a:ln>
                <a:solidFill>
                  <a:srgbClr val="00B0F0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life</a:t>
            </a:r>
            <a:r>
              <a:rPr lang="en-US" sz="4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” (5:10</a:t>
            </a:r>
            <a:r>
              <a:rPr lang="en-US" sz="4400" b="1" dirty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1037" y="152417"/>
            <a:ext cx="1386768" cy="864419"/>
          </a:xfrm>
          <a:prstGeom prst="rect">
            <a:avLst/>
          </a:prstGeom>
          <a:effectLst>
            <a:reflection blurRad="6350" stA="52000" endA="300" endPos="35000" dir="5400000" sy="-100000" algn="bl" rotWithShape="0"/>
            <a:softEdge rad="63500"/>
          </a:effectLst>
        </p:spPr>
      </p:pic>
      <p:sp>
        <p:nvSpPr>
          <p:cNvPr id="6" name="TextBox 5"/>
          <p:cNvSpPr txBox="1"/>
          <p:nvPr/>
        </p:nvSpPr>
        <p:spPr>
          <a:xfrm>
            <a:off x="265837" y="126064"/>
            <a:ext cx="7315200" cy="1015663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/>
            <a:r>
              <a:rPr lang="en-US" sz="6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Salvation </a:t>
            </a:r>
            <a:r>
              <a:rPr lang="en-US" sz="4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in </a:t>
            </a:r>
            <a:r>
              <a:rPr lang="en-US" sz="5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Romans</a:t>
            </a:r>
          </a:p>
        </p:txBody>
      </p:sp>
    </p:spTree>
    <p:extLst>
      <p:ext uri="{BB962C8B-B14F-4D97-AF65-F5344CB8AC3E}">
        <p14:creationId xmlns:p14="http://schemas.microsoft.com/office/powerpoint/2010/main" val="128555439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973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586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5837" y="126064"/>
            <a:ext cx="7315200" cy="1015663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/>
            <a:r>
              <a:rPr lang="en-US" sz="6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Salvation </a:t>
            </a:r>
            <a:r>
              <a:rPr lang="en-US" sz="4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in </a:t>
            </a:r>
            <a:r>
              <a:rPr lang="en-US" sz="5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Romans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1037" y="152417"/>
            <a:ext cx="1386768" cy="864419"/>
          </a:xfrm>
          <a:prstGeom prst="rect">
            <a:avLst/>
          </a:prstGeom>
          <a:effectLst>
            <a:reflection blurRad="6350" stA="52000" endA="300" endPos="35000" dir="5400000" sy="-100000" algn="bl" rotWithShape="0"/>
            <a:softEdge rad="63500"/>
          </a:effectLst>
        </p:spPr>
      </p:pic>
      <p:sp>
        <p:nvSpPr>
          <p:cNvPr id="2" name="Rectangle 1"/>
          <p:cNvSpPr/>
          <p:nvPr/>
        </p:nvSpPr>
        <p:spPr>
          <a:xfrm>
            <a:off x="242100" y="1302730"/>
            <a:ext cx="8743950" cy="4893647"/>
          </a:xfrm>
          <a:prstGeom prst="rect">
            <a:avLst/>
          </a:prstGeom>
          <a:solidFill>
            <a:srgbClr val="221909">
              <a:alpha val="50000"/>
            </a:srgbClr>
          </a:solidFill>
          <a:effectLst>
            <a:softEdge rad="317500"/>
          </a:effectLst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Our </a:t>
            </a:r>
            <a:r>
              <a:rPr lang="en-US" sz="4800" b="1" dirty="0" smtClean="0">
                <a:ln w="28575">
                  <a:noFill/>
                </a:ln>
                <a:solidFill>
                  <a:srgbClr val="FFFF00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salvation</a:t>
            </a:r>
            <a:r>
              <a:rPr lang="en-US" sz="48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from</a:t>
            </a:r>
          </a:p>
          <a:p>
            <a:pPr algn="ctr"/>
            <a:r>
              <a:rPr lang="en-US" sz="4800" b="1" dirty="0" smtClean="0">
                <a:ln w="28575">
                  <a:noFill/>
                </a:ln>
                <a:solidFill>
                  <a:srgbClr val="FF0000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God’s wrath </a:t>
            </a:r>
            <a:r>
              <a:rPr lang="en-US" sz="48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in this life is achieved by means of Jesus’ resurrection life empowering our lives</a:t>
            </a:r>
          </a:p>
          <a:p>
            <a:pPr algn="ctr"/>
            <a:r>
              <a:rPr lang="en-US" sz="48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Chapters </a:t>
            </a:r>
            <a:r>
              <a:rPr lang="en-US" sz="66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5-8</a:t>
            </a:r>
            <a:endParaRPr lang="en-US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85634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7090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586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0564" y="1308668"/>
            <a:ext cx="8674064" cy="2862322"/>
          </a:xfrm>
          <a:prstGeom prst="rect">
            <a:avLst/>
          </a:prstGeom>
          <a:solidFill>
            <a:srgbClr val="221909">
              <a:alpha val="50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r>
              <a:rPr lang="en-US" sz="4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“…He </a:t>
            </a:r>
            <a:r>
              <a:rPr lang="en-US" sz="4400" b="1" dirty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who raised Christ from the dead will also </a:t>
            </a:r>
            <a:r>
              <a:rPr lang="en-US" sz="4400" b="1" dirty="0">
                <a:ln w="28575">
                  <a:noFill/>
                </a:ln>
                <a:solidFill>
                  <a:srgbClr val="FFFF00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give life </a:t>
            </a:r>
            <a:r>
              <a:rPr lang="en-US" sz="4400" b="1" dirty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to your mortal bodies through His Spirit who dwells in you</a:t>
            </a:r>
            <a:r>
              <a:rPr lang="en-US" sz="4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.” (8:11</a:t>
            </a:r>
            <a:r>
              <a:rPr lang="en-US" sz="28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  <a:r>
              <a:rPr lang="en-US" sz="4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)</a:t>
            </a:r>
            <a:endParaRPr lang="en-US" sz="4400" b="1" dirty="0">
              <a:ln w="28575">
                <a:noFill/>
              </a:ln>
              <a:solidFill>
                <a:schemeClr val="bg1"/>
              </a:solidFill>
              <a:effectLst>
                <a:outerShdw blurRad="101600" dist="25400" dir="3420000" algn="bl" rotWithShape="0">
                  <a:prstClr val="black"/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1037" y="152417"/>
            <a:ext cx="1386768" cy="864419"/>
          </a:xfrm>
          <a:prstGeom prst="rect">
            <a:avLst/>
          </a:prstGeom>
          <a:effectLst>
            <a:reflection blurRad="6350" stA="52000" endA="300" endPos="35000" dir="5400000" sy="-100000" algn="bl" rotWithShape="0"/>
            <a:softEdge rad="63500"/>
          </a:effectLst>
        </p:spPr>
      </p:pic>
      <p:sp>
        <p:nvSpPr>
          <p:cNvPr id="6" name="TextBox 5"/>
          <p:cNvSpPr txBox="1"/>
          <p:nvPr/>
        </p:nvSpPr>
        <p:spPr>
          <a:xfrm>
            <a:off x="265837" y="126064"/>
            <a:ext cx="7315200" cy="1015663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/>
            <a:r>
              <a:rPr lang="en-US" sz="6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Salvation </a:t>
            </a:r>
            <a:r>
              <a:rPr lang="en-US" sz="4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in </a:t>
            </a:r>
            <a:r>
              <a:rPr lang="en-US" sz="5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Romans</a:t>
            </a:r>
          </a:p>
        </p:txBody>
      </p:sp>
    </p:spTree>
    <p:extLst>
      <p:ext uri="{BB962C8B-B14F-4D97-AF65-F5344CB8AC3E}">
        <p14:creationId xmlns:p14="http://schemas.microsoft.com/office/powerpoint/2010/main" val="197708503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7090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586"/>
            <a:ext cx="9144000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1037" y="152417"/>
            <a:ext cx="1386768" cy="864419"/>
          </a:xfrm>
          <a:prstGeom prst="rect">
            <a:avLst/>
          </a:prstGeom>
          <a:effectLst>
            <a:reflection blurRad="6350" stA="52000" endA="300" endPos="35000" dir="5400000" sy="-100000" algn="bl" rotWithShape="0"/>
            <a:softEdge rad="63500"/>
          </a:effectLst>
        </p:spPr>
      </p:pic>
      <p:sp>
        <p:nvSpPr>
          <p:cNvPr id="6" name="TextBox 5"/>
          <p:cNvSpPr txBox="1"/>
          <p:nvPr/>
        </p:nvSpPr>
        <p:spPr>
          <a:xfrm>
            <a:off x="265837" y="126064"/>
            <a:ext cx="7315200" cy="1015663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/>
            <a:r>
              <a:rPr lang="en-US" sz="6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Salvation </a:t>
            </a:r>
            <a:r>
              <a:rPr lang="en-US" sz="4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in </a:t>
            </a:r>
            <a:r>
              <a:rPr lang="en-US" sz="5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Romans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9100" y="1253616"/>
            <a:ext cx="8305800" cy="4216539"/>
          </a:xfrm>
          <a:prstGeom prst="rect">
            <a:avLst/>
          </a:prstGeom>
          <a:solidFill>
            <a:srgbClr val="221909">
              <a:alpha val="50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r>
              <a:rPr lang="en-US" sz="4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“For </a:t>
            </a:r>
            <a:r>
              <a:rPr lang="en-US" sz="4400" b="1" dirty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I am not ashamed of the gospel of Christ, for it is the power of God to </a:t>
            </a:r>
            <a:r>
              <a:rPr lang="en-US" sz="4400" b="1" dirty="0">
                <a:ln w="28575">
                  <a:noFill/>
                </a:ln>
                <a:solidFill>
                  <a:srgbClr val="FFFF00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salvation</a:t>
            </a:r>
            <a:r>
              <a:rPr lang="en-US" sz="4400" b="1" dirty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for everyone who </a:t>
            </a:r>
            <a:r>
              <a:rPr lang="en-US" sz="4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believes for </a:t>
            </a:r>
            <a:r>
              <a:rPr lang="en-US" sz="4400" b="1" dirty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the Jew first and also for the </a:t>
            </a:r>
            <a:r>
              <a:rPr lang="en-US" sz="4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Greek…” (</a:t>
            </a:r>
            <a:r>
              <a:rPr lang="en-US" sz="48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1:16-17</a:t>
            </a:r>
            <a:r>
              <a:rPr lang="en-US" sz="4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)</a:t>
            </a:r>
            <a:endParaRPr lang="en-US" sz="4400" b="1" dirty="0">
              <a:ln w="28575">
                <a:noFill/>
              </a:ln>
              <a:solidFill>
                <a:schemeClr val="bg1"/>
              </a:solidFill>
              <a:effectLst>
                <a:outerShdw blurRad="101600" dist="25400" dir="3420000" algn="bl" rotWithShape="0">
                  <a:prstClr val="black"/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4640151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7090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586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0" y="1537754"/>
            <a:ext cx="8991600" cy="2062103"/>
          </a:xfrm>
          <a:prstGeom prst="rect">
            <a:avLst/>
          </a:prstGeom>
          <a:solidFill>
            <a:srgbClr val="221909">
              <a:alpha val="40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r>
              <a:rPr lang="en-US" sz="4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“For whoever </a:t>
            </a:r>
            <a:r>
              <a:rPr lang="en-US" sz="4000" b="1" u="sng" dirty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calls</a:t>
            </a:r>
            <a:r>
              <a:rPr lang="en-US" sz="4000" b="1" dirty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on the name of the LORD shall be </a:t>
            </a:r>
            <a:r>
              <a:rPr lang="en-US" sz="4000" b="1" dirty="0" smtClean="0">
                <a:ln w="28575">
                  <a:noFill/>
                </a:ln>
                <a:solidFill>
                  <a:srgbClr val="FFFF00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saved</a:t>
            </a:r>
            <a:r>
              <a:rPr lang="en-US" sz="4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.” (</a:t>
            </a:r>
            <a:r>
              <a:rPr lang="en-US" sz="4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10:13</a:t>
            </a:r>
            <a:r>
              <a:rPr lang="en-US" sz="4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; Quoting Joel </a:t>
            </a:r>
            <a:r>
              <a:rPr lang="en-US" sz="4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2:32</a:t>
            </a:r>
            <a:r>
              <a:rPr lang="en-US" sz="4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)</a:t>
            </a:r>
            <a:endParaRPr lang="en-US" sz="4000" b="1" dirty="0">
              <a:ln w="28575">
                <a:noFill/>
              </a:ln>
              <a:solidFill>
                <a:schemeClr val="bg1"/>
              </a:solidFill>
              <a:effectLst>
                <a:outerShdw blurRad="101600" dist="25400" dir="3420000" algn="bl" rotWithShape="0">
                  <a:prstClr val="black"/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1037" y="152417"/>
            <a:ext cx="1386768" cy="864419"/>
          </a:xfrm>
          <a:prstGeom prst="rect">
            <a:avLst/>
          </a:prstGeom>
          <a:effectLst>
            <a:reflection blurRad="6350" stA="52000" endA="300" endPos="35000" dir="5400000" sy="-100000" algn="bl" rotWithShape="0"/>
            <a:softEdge rad="63500"/>
          </a:effectLst>
        </p:spPr>
      </p:pic>
      <p:sp>
        <p:nvSpPr>
          <p:cNvPr id="6" name="TextBox 5"/>
          <p:cNvSpPr txBox="1"/>
          <p:nvPr/>
        </p:nvSpPr>
        <p:spPr>
          <a:xfrm>
            <a:off x="265837" y="126064"/>
            <a:ext cx="7315200" cy="1015663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/>
            <a:r>
              <a:rPr lang="en-US" sz="6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Salvation </a:t>
            </a:r>
            <a:r>
              <a:rPr lang="en-US" sz="4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in </a:t>
            </a:r>
            <a:r>
              <a:rPr lang="en-US" sz="5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Romans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04900" y="4243887"/>
            <a:ext cx="7086599" cy="1631216"/>
          </a:xfrm>
          <a:prstGeom prst="rect">
            <a:avLst/>
          </a:prstGeom>
          <a:solidFill>
            <a:srgbClr val="221909">
              <a:alpha val="60000"/>
            </a:srgbClr>
          </a:solidFill>
          <a:ln w="57150">
            <a:solidFill>
              <a:schemeClr val="bg1"/>
            </a:solidFill>
            <a:prstDash val="lgDash"/>
          </a:ln>
          <a:effectLst>
            <a:softEdge rad="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/>
            <a:r>
              <a:rPr lang="en-US" sz="5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The </a:t>
            </a:r>
            <a:r>
              <a:rPr lang="en-US" sz="5000" b="1" dirty="0" smtClean="0">
                <a:ln w="28575">
                  <a:noFill/>
                </a:ln>
                <a:solidFill>
                  <a:srgbClr val="FF9900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context</a:t>
            </a:r>
            <a:r>
              <a:rPr lang="en-US" sz="5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of Joel is</a:t>
            </a:r>
          </a:p>
          <a:p>
            <a:pPr algn="ctr"/>
            <a:r>
              <a:rPr lang="en-US" sz="5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“The Day of the Lord”</a:t>
            </a:r>
            <a:endParaRPr lang="en-US" sz="5000" b="1" dirty="0">
              <a:ln w="28575">
                <a:noFill/>
              </a:ln>
              <a:solidFill>
                <a:schemeClr val="bg1"/>
              </a:solidFill>
              <a:effectLst>
                <a:outerShdw blurRad="101600" dist="25400" dir="3420000" algn="bl" rotWithShape="0">
                  <a:prstClr val="black"/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0874639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7090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586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0645" y="1366567"/>
            <a:ext cx="8991600" cy="5016758"/>
          </a:xfrm>
          <a:prstGeom prst="rect">
            <a:avLst/>
          </a:prstGeom>
          <a:solidFill>
            <a:srgbClr val="221909">
              <a:alpha val="40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r>
              <a:rPr lang="en-US" sz="4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“How </a:t>
            </a:r>
            <a:r>
              <a:rPr lang="en-US" sz="4000" b="1" dirty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then shall they </a:t>
            </a:r>
            <a:r>
              <a:rPr lang="en-US" sz="4000" b="1" dirty="0">
                <a:ln w="28575">
                  <a:noFill/>
                </a:ln>
                <a:solidFill>
                  <a:srgbClr val="FFFF00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call</a:t>
            </a:r>
            <a:r>
              <a:rPr lang="en-US" sz="4000" b="1" dirty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on Him in whom they have not believed? And how shall they </a:t>
            </a:r>
            <a:r>
              <a:rPr lang="en-US" sz="4000" b="1" dirty="0">
                <a:ln w="28575">
                  <a:noFill/>
                </a:ln>
                <a:solidFill>
                  <a:srgbClr val="FFFF00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believe</a:t>
            </a:r>
            <a:r>
              <a:rPr lang="en-US" sz="4000" b="1" dirty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in Him of whom they have not </a:t>
            </a:r>
            <a:r>
              <a:rPr lang="en-US" sz="4000" b="1" dirty="0">
                <a:ln w="28575">
                  <a:noFill/>
                </a:ln>
                <a:solidFill>
                  <a:srgbClr val="FFFF00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heard</a:t>
            </a:r>
            <a:r>
              <a:rPr lang="en-US" sz="4000" b="1" dirty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? And how shall they hear without a preacher? </a:t>
            </a:r>
            <a:r>
              <a:rPr lang="en-US" sz="4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And </a:t>
            </a:r>
            <a:r>
              <a:rPr lang="en-US" sz="4000" b="1" dirty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how shall they</a:t>
            </a:r>
            <a:r>
              <a:rPr lang="en-US" sz="4000" b="1" dirty="0">
                <a:ln w="28575">
                  <a:noFill/>
                </a:ln>
                <a:solidFill>
                  <a:srgbClr val="FFFF00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preach </a:t>
            </a:r>
            <a:r>
              <a:rPr lang="en-US" sz="4000" b="1" dirty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unless they are sent</a:t>
            </a:r>
            <a:r>
              <a:rPr lang="en-US" sz="4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?” (10:13)</a:t>
            </a:r>
            <a:endParaRPr lang="en-US" sz="4000" b="1" dirty="0">
              <a:ln w="28575">
                <a:noFill/>
              </a:ln>
              <a:solidFill>
                <a:schemeClr val="bg1"/>
              </a:solidFill>
              <a:effectLst>
                <a:outerShdw blurRad="101600" dist="25400" dir="3420000" algn="bl" rotWithShape="0">
                  <a:prstClr val="black"/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1037" y="152417"/>
            <a:ext cx="1386768" cy="864419"/>
          </a:xfrm>
          <a:prstGeom prst="rect">
            <a:avLst/>
          </a:prstGeom>
          <a:effectLst>
            <a:reflection blurRad="6350" stA="52000" endA="300" endPos="35000" dir="5400000" sy="-100000" algn="bl" rotWithShape="0"/>
            <a:softEdge rad="63500"/>
          </a:effectLst>
        </p:spPr>
      </p:pic>
      <p:sp>
        <p:nvSpPr>
          <p:cNvPr id="6" name="TextBox 5"/>
          <p:cNvSpPr txBox="1"/>
          <p:nvPr/>
        </p:nvSpPr>
        <p:spPr>
          <a:xfrm>
            <a:off x="265837" y="126064"/>
            <a:ext cx="7315200" cy="1015663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/>
            <a:r>
              <a:rPr lang="en-US" sz="6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Salvation </a:t>
            </a:r>
            <a:r>
              <a:rPr lang="en-US" sz="4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in </a:t>
            </a:r>
            <a:r>
              <a:rPr lang="en-US" sz="5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Romans</a:t>
            </a:r>
          </a:p>
        </p:txBody>
      </p:sp>
    </p:spTree>
    <p:extLst>
      <p:ext uri="{BB962C8B-B14F-4D97-AF65-F5344CB8AC3E}">
        <p14:creationId xmlns:p14="http://schemas.microsoft.com/office/powerpoint/2010/main" val="227778207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7090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586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0645" y="1366567"/>
            <a:ext cx="8991600" cy="3428567"/>
          </a:xfrm>
          <a:prstGeom prst="rect">
            <a:avLst/>
          </a:prstGeom>
          <a:solidFill>
            <a:srgbClr val="221909">
              <a:alpha val="40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110000"/>
              </a:lnSpc>
            </a:pPr>
            <a:r>
              <a:rPr lang="en-US" sz="4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The message is </a:t>
            </a:r>
            <a:r>
              <a:rPr lang="en-US" sz="4000" b="1" dirty="0" smtClean="0">
                <a:ln w="28575">
                  <a:noFill/>
                </a:ln>
                <a:solidFill>
                  <a:srgbClr val="FFFF00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preached,</a:t>
            </a:r>
            <a:r>
              <a:rPr lang="en-US" sz="4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then, it is </a:t>
            </a:r>
            <a:r>
              <a:rPr lang="en-US" sz="4000" b="1" dirty="0" smtClean="0">
                <a:ln w="28575">
                  <a:noFill/>
                </a:ln>
                <a:solidFill>
                  <a:srgbClr val="FFFF00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heard</a:t>
            </a:r>
            <a:r>
              <a:rPr lang="en-US" sz="4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then, </a:t>
            </a:r>
            <a:r>
              <a:rPr lang="en-US" sz="4000" b="1" dirty="0" smtClean="0">
                <a:ln w="28575">
                  <a:noFill/>
                </a:ln>
                <a:solidFill>
                  <a:srgbClr val="FFFF00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believed</a:t>
            </a:r>
            <a:r>
              <a:rPr lang="en-US" sz="4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. And then those who believed, </a:t>
            </a:r>
            <a:r>
              <a:rPr lang="en-US" sz="4000" b="1" dirty="0" smtClean="0">
                <a:ln w="28575">
                  <a:noFill/>
                </a:ln>
                <a:solidFill>
                  <a:srgbClr val="FFFF00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call</a:t>
            </a:r>
            <a:r>
              <a:rPr lang="en-US" sz="4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on the Lord in order to be </a:t>
            </a:r>
            <a:r>
              <a:rPr lang="en-US" sz="4000" b="1" dirty="0" smtClean="0">
                <a:ln w="28575">
                  <a:noFill/>
                </a:ln>
                <a:solidFill>
                  <a:srgbClr val="FFFF00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saved</a:t>
            </a:r>
            <a:r>
              <a:rPr lang="en-US" sz="4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from calamity in this life.</a:t>
            </a:r>
            <a:endParaRPr lang="en-US" sz="4000" b="1" dirty="0">
              <a:ln w="28575">
                <a:noFill/>
              </a:ln>
              <a:solidFill>
                <a:schemeClr val="bg1"/>
              </a:solidFill>
              <a:effectLst>
                <a:outerShdw blurRad="101600" dist="25400" dir="3420000" algn="bl" rotWithShape="0">
                  <a:prstClr val="black"/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1037" y="152417"/>
            <a:ext cx="1386768" cy="864419"/>
          </a:xfrm>
          <a:prstGeom prst="rect">
            <a:avLst/>
          </a:prstGeom>
          <a:effectLst>
            <a:reflection blurRad="6350" stA="52000" endA="300" endPos="35000" dir="5400000" sy="-100000" algn="bl" rotWithShape="0"/>
            <a:softEdge rad="63500"/>
          </a:effectLst>
        </p:spPr>
      </p:pic>
      <p:sp>
        <p:nvSpPr>
          <p:cNvPr id="6" name="TextBox 5"/>
          <p:cNvSpPr txBox="1"/>
          <p:nvPr/>
        </p:nvSpPr>
        <p:spPr>
          <a:xfrm>
            <a:off x="265837" y="126064"/>
            <a:ext cx="7315200" cy="1015663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/>
            <a:r>
              <a:rPr lang="en-US" sz="6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Salvation </a:t>
            </a:r>
            <a:r>
              <a:rPr lang="en-US" sz="4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in </a:t>
            </a:r>
            <a:r>
              <a:rPr lang="en-US" sz="5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Romans</a:t>
            </a:r>
          </a:p>
        </p:txBody>
      </p:sp>
    </p:spTree>
    <p:extLst>
      <p:ext uri="{BB962C8B-B14F-4D97-AF65-F5344CB8AC3E}">
        <p14:creationId xmlns:p14="http://schemas.microsoft.com/office/powerpoint/2010/main" val="152641340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7090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586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1000" y="228600"/>
            <a:ext cx="8610600" cy="5632311"/>
          </a:xfrm>
          <a:prstGeom prst="rect">
            <a:avLst/>
          </a:prstGeom>
          <a:solidFill>
            <a:srgbClr val="221909">
              <a:alpha val="50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r>
              <a:rPr lang="en-US" sz="4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“that </a:t>
            </a:r>
            <a:r>
              <a:rPr lang="en-US" sz="4000" b="1" dirty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if you </a:t>
            </a:r>
            <a:r>
              <a:rPr lang="en-US" sz="4000" b="1" dirty="0">
                <a:ln w="28575">
                  <a:noFill/>
                </a:ln>
                <a:solidFill>
                  <a:srgbClr val="00FFCC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confess</a:t>
            </a:r>
            <a:r>
              <a:rPr lang="en-US" sz="4000" b="1" dirty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with your mouth the Lord Jesus and </a:t>
            </a:r>
            <a:r>
              <a:rPr lang="en-US" sz="4000" b="1" dirty="0">
                <a:ln w="28575">
                  <a:noFill/>
                </a:ln>
                <a:solidFill>
                  <a:srgbClr val="00FFCC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believe</a:t>
            </a:r>
            <a:r>
              <a:rPr lang="en-US" sz="4000" b="1" dirty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in your heart that God has raised Him from the dead, you will be </a:t>
            </a:r>
            <a:r>
              <a:rPr lang="en-US" sz="4000" b="1" dirty="0">
                <a:ln w="28575">
                  <a:noFill/>
                </a:ln>
                <a:solidFill>
                  <a:srgbClr val="FFFF00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saved</a:t>
            </a:r>
            <a:r>
              <a:rPr lang="en-US" sz="4000" b="1" dirty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. </a:t>
            </a:r>
            <a:r>
              <a:rPr lang="en-US" sz="4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For </a:t>
            </a:r>
            <a:r>
              <a:rPr lang="en-US" sz="4000" b="1" dirty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with the heart one </a:t>
            </a:r>
            <a:r>
              <a:rPr lang="en-US" sz="4000" b="1" dirty="0">
                <a:ln w="28575">
                  <a:noFill/>
                </a:ln>
                <a:solidFill>
                  <a:srgbClr val="00FFCC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believes</a:t>
            </a:r>
            <a:r>
              <a:rPr lang="en-US" sz="4000" b="1" dirty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unto righteousness, and with the mouth </a:t>
            </a:r>
            <a:r>
              <a:rPr lang="en-US" sz="4000" b="1" dirty="0">
                <a:ln w="28575">
                  <a:noFill/>
                </a:ln>
                <a:solidFill>
                  <a:srgbClr val="00FFCC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confession</a:t>
            </a:r>
            <a:r>
              <a:rPr lang="en-US" sz="4000" b="1" dirty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is made unto </a:t>
            </a:r>
            <a:r>
              <a:rPr lang="en-US" sz="4000" b="1" dirty="0">
                <a:ln w="28575">
                  <a:noFill/>
                </a:ln>
                <a:solidFill>
                  <a:srgbClr val="FFFF00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salvation</a:t>
            </a:r>
            <a:r>
              <a:rPr lang="en-US" sz="4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.” (10:9-10)</a:t>
            </a:r>
            <a:endParaRPr lang="en-US" sz="4000" b="1" dirty="0">
              <a:ln w="28575">
                <a:noFill/>
              </a:ln>
              <a:solidFill>
                <a:schemeClr val="bg1"/>
              </a:solidFill>
              <a:effectLst>
                <a:outerShdw blurRad="101600" dist="25400" dir="3420000" algn="bl" rotWithShape="0">
                  <a:prstClr val="black"/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6644609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" y="457200"/>
            <a:ext cx="6553200" cy="984885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/>
            <a:r>
              <a:rPr lang="en-US" sz="58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Are You Saved?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83535" y="1828800"/>
            <a:ext cx="7239000" cy="984885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/>
            <a:r>
              <a:rPr lang="en-US" sz="58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Saved from What?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3048000"/>
            <a:ext cx="5791200" cy="3479611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1512989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7090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586"/>
            <a:ext cx="9144000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1037" y="152417"/>
            <a:ext cx="1386768" cy="864419"/>
          </a:xfrm>
          <a:prstGeom prst="rect">
            <a:avLst/>
          </a:prstGeom>
          <a:effectLst>
            <a:reflection blurRad="6350" stA="52000" endA="300" endPos="35000" dir="5400000" sy="-100000" algn="bl" rotWithShape="0"/>
            <a:softEdge rad="63500"/>
          </a:effectLst>
        </p:spPr>
      </p:pic>
      <p:sp>
        <p:nvSpPr>
          <p:cNvPr id="6" name="TextBox 5"/>
          <p:cNvSpPr txBox="1"/>
          <p:nvPr/>
        </p:nvSpPr>
        <p:spPr>
          <a:xfrm>
            <a:off x="265837" y="126064"/>
            <a:ext cx="7315200" cy="1015663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/>
            <a:r>
              <a:rPr lang="en-US" sz="6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Salvation </a:t>
            </a:r>
            <a:r>
              <a:rPr lang="en-US" sz="4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in </a:t>
            </a:r>
            <a:r>
              <a:rPr lang="en-US" sz="5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Romans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465" y="1276377"/>
            <a:ext cx="9122535" cy="3170099"/>
          </a:xfrm>
          <a:prstGeom prst="rect">
            <a:avLst/>
          </a:prstGeom>
          <a:solidFill>
            <a:srgbClr val="221909">
              <a:alpha val="50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/>
            <a:r>
              <a:rPr lang="en-US" sz="4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These verses discuss both </a:t>
            </a:r>
            <a:r>
              <a:rPr lang="en-US" sz="4000" b="1" dirty="0" smtClean="0">
                <a:ln w="28575">
                  <a:noFill/>
                </a:ln>
                <a:solidFill>
                  <a:srgbClr val="FFFF00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justification</a:t>
            </a:r>
            <a:r>
              <a:rPr lang="en-US" sz="4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“</a:t>
            </a:r>
            <a:r>
              <a:rPr lang="en-US" sz="4000" b="1" dirty="0" smtClean="0">
                <a:ln w="28575">
                  <a:noFill/>
                </a:ln>
                <a:solidFill>
                  <a:srgbClr val="00FFCC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believes</a:t>
            </a:r>
            <a:r>
              <a:rPr lang="en-US" sz="4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4000" b="1" dirty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unto </a:t>
            </a:r>
            <a:r>
              <a:rPr lang="en-US" sz="4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righteousness”, </a:t>
            </a:r>
            <a:r>
              <a:rPr lang="en-US" sz="4000" b="1" dirty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and </a:t>
            </a:r>
            <a:r>
              <a:rPr lang="en-US" sz="4000" b="1" dirty="0" smtClean="0">
                <a:ln w="28575">
                  <a:noFill/>
                </a:ln>
                <a:solidFill>
                  <a:srgbClr val="FFFF00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salvation/deliverance</a:t>
            </a:r>
            <a:r>
              <a:rPr lang="en-US" sz="4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from wrath “</a:t>
            </a:r>
            <a:r>
              <a:rPr lang="en-US" sz="4000" b="1" dirty="0" smtClean="0">
                <a:ln w="28575">
                  <a:noFill/>
                </a:ln>
                <a:solidFill>
                  <a:srgbClr val="00FFCC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confess</a:t>
            </a:r>
            <a:r>
              <a:rPr lang="en-US" sz="4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4000" b="1" dirty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with your </a:t>
            </a:r>
            <a:r>
              <a:rPr lang="en-US" sz="4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mouth”.</a:t>
            </a:r>
            <a:endParaRPr lang="en-US" sz="4000" b="1" dirty="0">
              <a:ln w="28575">
                <a:noFill/>
              </a:ln>
              <a:solidFill>
                <a:schemeClr val="bg1"/>
              </a:solidFill>
              <a:effectLst>
                <a:outerShdw blurRad="101600" dist="25400" dir="3420000" algn="bl" rotWithShape="0">
                  <a:prstClr val="black"/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9524330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7090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586"/>
            <a:ext cx="9144000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1037" y="152417"/>
            <a:ext cx="1386768" cy="864419"/>
          </a:xfrm>
          <a:prstGeom prst="rect">
            <a:avLst/>
          </a:prstGeom>
          <a:effectLst>
            <a:reflection blurRad="6350" stA="52000" endA="300" endPos="35000" dir="5400000" sy="-100000" algn="bl" rotWithShape="0"/>
            <a:softEdge rad="63500"/>
          </a:effectLst>
        </p:spPr>
      </p:pic>
      <p:sp>
        <p:nvSpPr>
          <p:cNvPr id="6" name="TextBox 5"/>
          <p:cNvSpPr txBox="1"/>
          <p:nvPr/>
        </p:nvSpPr>
        <p:spPr>
          <a:xfrm>
            <a:off x="265837" y="126064"/>
            <a:ext cx="7315200" cy="1015663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/>
            <a:r>
              <a:rPr lang="en-US" sz="6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Salvation </a:t>
            </a:r>
            <a:r>
              <a:rPr lang="en-US" sz="4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in </a:t>
            </a:r>
            <a:r>
              <a:rPr lang="en-US" sz="5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Romans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465" y="1323122"/>
            <a:ext cx="9122535" cy="1446550"/>
          </a:xfrm>
          <a:prstGeom prst="rect">
            <a:avLst/>
          </a:prstGeom>
          <a:solidFill>
            <a:srgbClr val="221909">
              <a:alpha val="50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/>
            <a:r>
              <a:rPr lang="en-US" sz="4400" b="1" dirty="0" smtClean="0">
                <a:ln w="28575">
                  <a:noFill/>
                </a:ln>
                <a:solidFill>
                  <a:srgbClr val="FFFF00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Justification </a:t>
            </a:r>
            <a:r>
              <a:rPr lang="en-US" sz="4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is received by faith alone in Christ alone.</a:t>
            </a:r>
          </a:p>
        </p:txBody>
      </p:sp>
    </p:spTree>
    <p:extLst>
      <p:ext uri="{BB962C8B-B14F-4D97-AF65-F5344CB8AC3E}">
        <p14:creationId xmlns:p14="http://schemas.microsoft.com/office/powerpoint/2010/main" val="403362285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7090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586"/>
            <a:ext cx="9144000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1037" y="152417"/>
            <a:ext cx="1386768" cy="864419"/>
          </a:xfrm>
          <a:prstGeom prst="rect">
            <a:avLst/>
          </a:prstGeom>
          <a:effectLst>
            <a:reflection blurRad="6350" stA="52000" endA="300" endPos="35000" dir="5400000" sy="-100000" algn="bl" rotWithShape="0"/>
            <a:softEdge rad="63500"/>
          </a:effectLst>
        </p:spPr>
      </p:pic>
      <p:sp>
        <p:nvSpPr>
          <p:cNvPr id="6" name="TextBox 5"/>
          <p:cNvSpPr txBox="1"/>
          <p:nvPr/>
        </p:nvSpPr>
        <p:spPr>
          <a:xfrm>
            <a:off x="265837" y="126064"/>
            <a:ext cx="7315200" cy="1015663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/>
            <a:r>
              <a:rPr lang="en-US" sz="6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Salvation </a:t>
            </a:r>
            <a:r>
              <a:rPr lang="en-US" sz="4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in </a:t>
            </a:r>
            <a:r>
              <a:rPr lang="en-US" sz="5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Romans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2882773"/>
            <a:ext cx="9122535" cy="1446550"/>
          </a:xfrm>
          <a:prstGeom prst="rect">
            <a:avLst/>
          </a:prstGeom>
          <a:solidFill>
            <a:srgbClr val="221909">
              <a:alpha val="50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/>
            <a:r>
              <a:rPr lang="en-US" sz="4400" b="1" dirty="0" smtClean="0">
                <a:ln w="28575">
                  <a:noFill/>
                </a:ln>
                <a:solidFill>
                  <a:srgbClr val="FFFF00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Salvation</a:t>
            </a:r>
            <a:r>
              <a:rPr lang="en-US" sz="4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6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(in Romans) </a:t>
            </a:r>
            <a:r>
              <a:rPr lang="en-US" sz="4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is by faith plus confessing Christ</a:t>
            </a:r>
            <a:endParaRPr lang="en-US" sz="4400" b="1" dirty="0">
              <a:ln w="28575">
                <a:noFill/>
              </a:ln>
              <a:solidFill>
                <a:schemeClr val="bg1"/>
              </a:solidFill>
              <a:effectLst>
                <a:outerShdw blurRad="101600" dist="25400" dir="3420000" algn="bl" rotWithShape="0">
                  <a:prstClr val="black"/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5197" y="4635609"/>
            <a:ext cx="8532607" cy="2000548"/>
          </a:xfrm>
          <a:prstGeom prst="rect">
            <a:avLst/>
          </a:prstGeom>
          <a:solidFill>
            <a:srgbClr val="221909">
              <a:alpha val="60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r>
              <a:rPr lang="en-US" sz="4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“For </a:t>
            </a:r>
            <a:r>
              <a:rPr lang="en-US" sz="4000" b="1" dirty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"whoever </a:t>
            </a:r>
            <a:r>
              <a:rPr lang="en-US" sz="4000" b="1" u="sng" dirty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calls</a:t>
            </a:r>
            <a:r>
              <a:rPr lang="en-US" sz="4000" b="1" dirty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on the name of the LORD shall be </a:t>
            </a:r>
            <a:r>
              <a:rPr lang="en-US" sz="4000" b="1" dirty="0" smtClean="0">
                <a:ln w="28575">
                  <a:noFill/>
                </a:ln>
                <a:solidFill>
                  <a:srgbClr val="FFFF00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saved</a:t>
            </a:r>
            <a:r>
              <a:rPr lang="en-US" sz="4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.” (</a:t>
            </a:r>
            <a:r>
              <a:rPr lang="en-US" sz="4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10:13</a:t>
            </a:r>
            <a:r>
              <a:rPr lang="en-US" sz="4000" b="1" dirty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)</a:t>
            </a:r>
            <a:r>
              <a:rPr lang="en-US" sz="4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endParaRPr lang="en-US" sz="4000" b="1" dirty="0">
              <a:ln w="28575">
                <a:noFill/>
              </a:ln>
              <a:solidFill>
                <a:schemeClr val="bg1"/>
              </a:solidFill>
              <a:effectLst>
                <a:outerShdw blurRad="101600" dist="25400" dir="3420000" algn="bl" rotWithShape="0">
                  <a:prstClr val="black"/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465" y="1323122"/>
            <a:ext cx="9122535" cy="1446550"/>
          </a:xfrm>
          <a:prstGeom prst="rect">
            <a:avLst/>
          </a:prstGeom>
          <a:solidFill>
            <a:srgbClr val="221909">
              <a:alpha val="50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/>
            <a:r>
              <a:rPr lang="en-US" sz="4400" b="1" dirty="0" smtClean="0">
                <a:ln w="28575">
                  <a:noFill/>
                </a:ln>
                <a:solidFill>
                  <a:srgbClr val="FFFF00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Justification </a:t>
            </a:r>
            <a:r>
              <a:rPr lang="en-US" sz="4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is received by faith alone in Christ alone.</a:t>
            </a:r>
          </a:p>
        </p:txBody>
      </p:sp>
    </p:spTree>
    <p:extLst>
      <p:ext uri="{BB962C8B-B14F-4D97-AF65-F5344CB8AC3E}">
        <p14:creationId xmlns:p14="http://schemas.microsoft.com/office/powerpoint/2010/main" val="19353999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7090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586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1544" y="1302730"/>
            <a:ext cx="8839200" cy="3170099"/>
          </a:xfrm>
          <a:prstGeom prst="rect">
            <a:avLst/>
          </a:prstGeom>
          <a:solidFill>
            <a:srgbClr val="221909">
              <a:alpha val="40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r>
              <a:rPr lang="en-US" sz="4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“And </a:t>
            </a:r>
            <a:r>
              <a:rPr lang="en-US" sz="4000" b="1" dirty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so all Israel will be </a:t>
            </a:r>
            <a:r>
              <a:rPr lang="en-US" sz="4000" b="1" dirty="0">
                <a:ln w="28575">
                  <a:noFill/>
                </a:ln>
                <a:solidFill>
                  <a:srgbClr val="FFFF00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saved</a:t>
            </a:r>
            <a:r>
              <a:rPr lang="en-US" sz="4000" b="1" dirty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, as it is </a:t>
            </a:r>
            <a:r>
              <a:rPr lang="en-US" sz="4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written: ‘The </a:t>
            </a:r>
            <a:r>
              <a:rPr lang="en-US" sz="4000" b="1" dirty="0">
                <a:ln w="28575">
                  <a:noFill/>
                </a:ln>
                <a:solidFill>
                  <a:srgbClr val="FFFF00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Deliverer</a:t>
            </a:r>
            <a:r>
              <a:rPr lang="en-US" sz="4000" b="1" dirty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will come out of </a:t>
            </a:r>
            <a:r>
              <a:rPr lang="en-US" sz="4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Zion, and </a:t>
            </a:r>
            <a:r>
              <a:rPr lang="en-US" sz="4000" b="1" dirty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He will turn away ungodliness from Jacob</a:t>
            </a:r>
            <a:r>
              <a:rPr lang="en-US" sz="4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;” (11:26)</a:t>
            </a:r>
            <a:endParaRPr lang="en-US" sz="4000" b="1" dirty="0">
              <a:ln w="28575">
                <a:noFill/>
              </a:ln>
              <a:solidFill>
                <a:schemeClr val="bg1"/>
              </a:solidFill>
              <a:effectLst>
                <a:outerShdw blurRad="101600" dist="25400" dir="3420000" algn="bl" rotWithShape="0">
                  <a:prstClr val="black"/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1037" y="152417"/>
            <a:ext cx="1386768" cy="864419"/>
          </a:xfrm>
          <a:prstGeom prst="rect">
            <a:avLst/>
          </a:prstGeom>
          <a:effectLst>
            <a:reflection blurRad="6350" stA="52000" endA="300" endPos="35000" dir="5400000" sy="-100000" algn="bl" rotWithShape="0"/>
            <a:softEdge rad="63500"/>
          </a:effectLst>
        </p:spPr>
      </p:pic>
      <p:sp>
        <p:nvSpPr>
          <p:cNvPr id="6" name="TextBox 5"/>
          <p:cNvSpPr txBox="1"/>
          <p:nvPr/>
        </p:nvSpPr>
        <p:spPr>
          <a:xfrm>
            <a:off x="265837" y="126064"/>
            <a:ext cx="7315200" cy="1015663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/>
            <a:r>
              <a:rPr lang="en-US" sz="6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Salvation </a:t>
            </a:r>
            <a:r>
              <a:rPr lang="en-US" sz="4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in </a:t>
            </a:r>
            <a:r>
              <a:rPr lang="en-US" sz="5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Romans</a:t>
            </a:r>
          </a:p>
        </p:txBody>
      </p:sp>
    </p:spTree>
    <p:extLst>
      <p:ext uri="{BB962C8B-B14F-4D97-AF65-F5344CB8AC3E}">
        <p14:creationId xmlns:p14="http://schemas.microsoft.com/office/powerpoint/2010/main" val="64109148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7090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586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898" y="4414137"/>
            <a:ext cx="9132102" cy="1446550"/>
          </a:xfrm>
          <a:prstGeom prst="rect">
            <a:avLst/>
          </a:prstGeom>
          <a:solidFill>
            <a:srgbClr val="221909">
              <a:alpha val="5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/>
            <a:r>
              <a:rPr lang="en-US" sz="4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God promises to save the nation of Israel from extinction.</a:t>
            </a:r>
            <a:endParaRPr lang="en-US" sz="4400" b="1" dirty="0">
              <a:ln w="28575">
                <a:noFill/>
              </a:ln>
              <a:solidFill>
                <a:schemeClr val="bg1"/>
              </a:solidFill>
              <a:effectLst>
                <a:outerShdw blurRad="101600" dist="25400" dir="3420000" algn="bl" rotWithShape="0">
                  <a:prstClr val="black"/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1037" y="152417"/>
            <a:ext cx="1386768" cy="864419"/>
          </a:xfrm>
          <a:prstGeom prst="rect">
            <a:avLst/>
          </a:prstGeom>
          <a:effectLst>
            <a:reflection blurRad="6350" stA="52000" endA="300" endPos="35000" dir="5400000" sy="-100000" algn="bl" rotWithShape="0"/>
            <a:softEdge rad="63500"/>
          </a:effectLst>
        </p:spPr>
      </p:pic>
      <p:sp>
        <p:nvSpPr>
          <p:cNvPr id="6" name="TextBox 5"/>
          <p:cNvSpPr txBox="1"/>
          <p:nvPr/>
        </p:nvSpPr>
        <p:spPr>
          <a:xfrm>
            <a:off x="265837" y="126064"/>
            <a:ext cx="7315200" cy="1015663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/>
            <a:r>
              <a:rPr lang="en-US" sz="6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Salvation </a:t>
            </a:r>
            <a:r>
              <a:rPr lang="en-US" sz="4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in </a:t>
            </a:r>
            <a:r>
              <a:rPr lang="en-US" sz="5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Romans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9111" y="1405715"/>
            <a:ext cx="6265778" cy="2589855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272606616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7090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586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86141" y="2286000"/>
            <a:ext cx="5771718" cy="1323439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/>
            <a:r>
              <a:rPr lang="en-US" sz="8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Conclusion</a:t>
            </a:r>
            <a:endParaRPr lang="en-US" sz="8000" b="1" dirty="0">
              <a:ln w="28575">
                <a:noFill/>
              </a:ln>
              <a:solidFill>
                <a:schemeClr val="bg1"/>
              </a:solidFill>
              <a:effectLst>
                <a:outerShdw blurRad="101600" dist="25400" dir="3420000" algn="bl" rotWithShape="0">
                  <a:prstClr val="black"/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1037" y="152417"/>
            <a:ext cx="1386768" cy="864419"/>
          </a:xfrm>
          <a:prstGeom prst="rect">
            <a:avLst/>
          </a:prstGeom>
          <a:effectLst>
            <a:reflection blurRad="6350" stA="52000" endA="300" endPos="35000" dir="5400000" sy="-100000" algn="bl" rotWithShape="0"/>
            <a:softEdge rad="63500"/>
          </a:effectLst>
        </p:spPr>
      </p:pic>
      <p:sp>
        <p:nvSpPr>
          <p:cNvPr id="6" name="TextBox 5"/>
          <p:cNvSpPr txBox="1"/>
          <p:nvPr/>
        </p:nvSpPr>
        <p:spPr>
          <a:xfrm>
            <a:off x="265837" y="126064"/>
            <a:ext cx="7315200" cy="1015663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/>
            <a:r>
              <a:rPr lang="en-US" sz="6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Salvation </a:t>
            </a:r>
            <a:r>
              <a:rPr lang="en-US" sz="4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in </a:t>
            </a:r>
            <a:r>
              <a:rPr lang="en-US" sz="5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Romans</a:t>
            </a:r>
          </a:p>
        </p:txBody>
      </p:sp>
    </p:spTree>
    <p:extLst>
      <p:ext uri="{BB962C8B-B14F-4D97-AF65-F5344CB8AC3E}">
        <p14:creationId xmlns:p14="http://schemas.microsoft.com/office/powerpoint/2010/main" val="382154650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586"/>
            <a:ext cx="9144000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1037" y="152417"/>
            <a:ext cx="1386768" cy="864419"/>
          </a:xfrm>
          <a:prstGeom prst="rect">
            <a:avLst/>
          </a:prstGeom>
          <a:effectLst>
            <a:reflection blurRad="6350" stA="52000" endA="300" endPos="35000" dir="5400000" sy="-100000" algn="bl" rotWithShape="0"/>
            <a:softEdge rad="63500"/>
          </a:effectLst>
        </p:spPr>
      </p:pic>
      <p:sp>
        <p:nvSpPr>
          <p:cNvPr id="6" name="TextBox 5"/>
          <p:cNvSpPr txBox="1"/>
          <p:nvPr/>
        </p:nvSpPr>
        <p:spPr>
          <a:xfrm>
            <a:off x="265837" y="126064"/>
            <a:ext cx="7315200" cy="1015663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/>
            <a:r>
              <a:rPr lang="en-US" sz="6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Salvation </a:t>
            </a:r>
            <a:r>
              <a:rPr lang="en-US" sz="4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in </a:t>
            </a:r>
            <a:r>
              <a:rPr lang="en-US" sz="5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Romans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95082" y="3872454"/>
            <a:ext cx="7353836" cy="2123658"/>
          </a:xfrm>
          <a:prstGeom prst="rect">
            <a:avLst/>
          </a:prstGeom>
          <a:solidFill>
            <a:srgbClr val="221909">
              <a:alpha val="50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/>
            <a:r>
              <a:rPr lang="en-US" sz="4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God </a:t>
            </a:r>
            <a:r>
              <a:rPr lang="en-US" sz="4400" b="1" dirty="0" smtClean="0">
                <a:ln w="28575">
                  <a:noFill/>
                </a:ln>
                <a:solidFill>
                  <a:srgbClr val="FFFF00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approves</a:t>
            </a:r>
            <a:r>
              <a:rPr lang="en-US" sz="4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of us on the basis of our walk in the newness of life</a:t>
            </a:r>
            <a:endParaRPr lang="en-US" sz="4400" b="1" dirty="0">
              <a:ln w="28575">
                <a:noFill/>
              </a:ln>
              <a:solidFill>
                <a:schemeClr val="bg1"/>
              </a:solidFill>
              <a:effectLst>
                <a:outerShdw blurRad="101600" dist="25400" dir="3420000" algn="bl" rotWithShape="0">
                  <a:prstClr val="black"/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2464" y="1433889"/>
            <a:ext cx="8382000" cy="2123658"/>
          </a:xfrm>
          <a:prstGeom prst="rect">
            <a:avLst/>
          </a:prstGeom>
          <a:solidFill>
            <a:srgbClr val="221909">
              <a:alpha val="50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/>
            <a:r>
              <a:rPr lang="en-US" sz="4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God </a:t>
            </a:r>
            <a:r>
              <a:rPr lang="en-US" sz="4400" b="1" dirty="0" smtClean="0">
                <a:ln w="28575">
                  <a:noFill/>
                </a:ln>
                <a:solidFill>
                  <a:srgbClr val="FFFF00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accepts</a:t>
            </a:r>
            <a:r>
              <a:rPr lang="en-US" sz="4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us as righteous people on the basis of our faith in His Son</a:t>
            </a:r>
          </a:p>
        </p:txBody>
      </p:sp>
    </p:spTree>
    <p:extLst>
      <p:ext uri="{BB962C8B-B14F-4D97-AF65-F5344CB8AC3E}">
        <p14:creationId xmlns:p14="http://schemas.microsoft.com/office/powerpoint/2010/main" val="87037317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586"/>
            <a:ext cx="9144000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1037" y="152417"/>
            <a:ext cx="1386768" cy="864419"/>
          </a:xfrm>
          <a:prstGeom prst="rect">
            <a:avLst/>
          </a:prstGeom>
          <a:effectLst>
            <a:reflection blurRad="6350" stA="52000" endA="300" endPos="35000" dir="5400000" sy="-100000" algn="bl" rotWithShape="0"/>
            <a:softEdge rad="63500"/>
          </a:effectLst>
        </p:spPr>
      </p:pic>
      <p:sp>
        <p:nvSpPr>
          <p:cNvPr id="6" name="TextBox 5"/>
          <p:cNvSpPr txBox="1"/>
          <p:nvPr/>
        </p:nvSpPr>
        <p:spPr>
          <a:xfrm>
            <a:off x="265837" y="126064"/>
            <a:ext cx="7315200" cy="1015663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/>
            <a:r>
              <a:rPr lang="en-US" sz="6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Salvation </a:t>
            </a:r>
            <a:r>
              <a:rPr lang="en-US" sz="4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in </a:t>
            </a:r>
            <a:r>
              <a:rPr lang="en-US" sz="54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Romans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4298" y="2681551"/>
            <a:ext cx="8979702" cy="707886"/>
          </a:xfrm>
          <a:prstGeom prst="rect">
            <a:avLst/>
          </a:prstGeom>
          <a:solidFill>
            <a:srgbClr val="221909">
              <a:alpha val="50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/>
            <a:r>
              <a:rPr lang="en-US" sz="4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“The </a:t>
            </a:r>
            <a:r>
              <a:rPr lang="en-US" sz="4000" b="1" dirty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just shall live by faith</a:t>
            </a:r>
            <a:r>
              <a:rPr lang="en-US" sz="4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.“ (1:17)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245" y="1371600"/>
            <a:ext cx="6553200" cy="984885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/>
            <a:r>
              <a:rPr lang="en-US" sz="58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Are You Saved?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69675" y="3778125"/>
            <a:ext cx="8604651" cy="2554545"/>
          </a:xfrm>
          <a:prstGeom prst="rect">
            <a:avLst/>
          </a:prstGeom>
          <a:solidFill>
            <a:srgbClr val="221909">
              <a:alpha val="50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/>
            <a:r>
              <a:rPr lang="en-US" sz="4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Those who are justified by faith can also</a:t>
            </a:r>
            <a:r>
              <a:rPr lang="en-US" sz="4000" b="1" dirty="0" smtClean="0">
                <a:ln w="28575">
                  <a:noFill/>
                </a:ln>
                <a:solidFill>
                  <a:srgbClr val="FFFF00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live </a:t>
            </a:r>
            <a:r>
              <a:rPr lang="en-US" sz="4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and be </a:t>
            </a:r>
            <a:r>
              <a:rPr lang="en-US" sz="4000" b="1" dirty="0" smtClean="0">
                <a:ln w="28575">
                  <a:noFill/>
                </a:ln>
                <a:solidFill>
                  <a:srgbClr val="FFFF00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saved </a:t>
            </a:r>
            <a:r>
              <a:rPr lang="en-US" sz="40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from wrath, by calling on the Lord. </a:t>
            </a:r>
            <a:endParaRPr lang="en-US" sz="4000" b="1" dirty="0">
              <a:ln w="28575">
                <a:noFill/>
              </a:ln>
              <a:solidFill>
                <a:schemeClr val="bg1"/>
              </a:solidFill>
              <a:effectLst>
                <a:outerShdw blurRad="101600" dist="25400" dir="3420000" algn="bl" rotWithShape="0">
                  <a:prstClr val="black"/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endParaRPr lang="en-US" sz="4000" b="1" dirty="0">
              <a:ln w="28575">
                <a:noFill/>
              </a:ln>
              <a:solidFill>
                <a:schemeClr val="bg1"/>
              </a:solidFill>
              <a:effectLst>
                <a:outerShdw blurRad="101600" dist="25400" dir="3420000" algn="bl" rotWithShape="0">
                  <a:prstClr val="black"/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6085633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/>
      <p:bldP spid="10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7010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10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57200"/>
            <a:ext cx="6553200" cy="984885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/>
            <a:r>
              <a:rPr lang="en-US" sz="58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Are You Saved?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83535" y="1828800"/>
            <a:ext cx="7239000" cy="984885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/>
            <a:r>
              <a:rPr lang="en-US" sz="58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Saved from What?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971800"/>
            <a:ext cx="7691628" cy="3733800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2465983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586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457200"/>
            <a:ext cx="6553200" cy="984885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/>
            <a:r>
              <a:rPr lang="en-US" sz="58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Are You Saved?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83535" y="1828800"/>
            <a:ext cx="7239000" cy="984885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/>
            <a:r>
              <a:rPr lang="en-US" sz="58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Saved from What?</a:t>
            </a:r>
          </a:p>
        </p:txBody>
      </p:sp>
    </p:spTree>
    <p:extLst>
      <p:ext uri="{BB962C8B-B14F-4D97-AF65-F5344CB8AC3E}">
        <p14:creationId xmlns:p14="http://schemas.microsoft.com/office/powerpoint/2010/main" val="3910197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586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457200"/>
            <a:ext cx="7467600" cy="984885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/>
            <a:r>
              <a:rPr lang="en-US" sz="58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Context - exegesis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83535" y="1828800"/>
            <a:ext cx="7239000" cy="984885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/>
            <a:r>
              <a:rPr lang="en-US" sz="58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Saved from What?</a:t>
            </a:r>
          </a:p>
        </p:txBody>
      </p:sp>
    </p:spTree>
    <p:extLst>
      <p:ext uri="{BB962C8B-B14F-4D97-AF65-F5344CB8AC3E}">
        <p14:creationId xmlns:p14="http://schemas.microsoft.com/office/powerpoint/2010/main" val="393200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586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457200"/>
            <a:ext cx="6553200" cy="984885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/>
            <a:r>
              <a:rPr lang="en-US" sz="58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Are You Saved?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" t="1039" r="833" b="1039"/>
          <a:stretch/>
        </p:blipFill>
        <p:spPr>
          <a:xfrm>
            <a:off x="2668069" y="1442085"/>
            <a:ext cx="4310132" cy="3232598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3" name="TextBox 2"/>
          <p:cNvSpPr txBox="1"/>
          <p:nvPr/>
        </p:nvSpPr>
        <p:spPr>
          <a:xfrm>
            <a:off x="985767" y="1907871"/>
            <a:ext cx="7674735" cy="984885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/>
            <a:r>
              <a:rPr lang="en-US" sz="5800" b="1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101600" dist="25400" dir="3420000" algn="bl" rotWithShape="0">
                    <a:prstClr val="black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Pretext - eisegesis</a:t>
            </a:r>
          </a:p>
        </p:txBody>
      </p:sp>
    </p:spTree>
    <p:extLst>
      <p:ext uri="{BB962C8B-B14F-4D97-AF65-F5344CB8AC3E}">
        <p14:creationId xmlns:p14="http://schemas.microsoft.com/office/powerpoint/2010/main" val="1468338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solidFill>
          <a:srgbClr val="7C4B65">
            <a:alpha val="30000"/>
          </a:srgbClr>
        </a:solidFill>
        <a:effectLst>
          <a:outerShdw dir="2400000" sx="1000" sy="1000" algn="ctr" rotWithShape="0">
            <a:schemeClr val="tx1"/>
          </a:outerShdw>
          <a:softEdge rad="317500"/>
        </a:effectLst>
      </a:spPr>
      <a:bodyPr wrap="square" rtlCol="0">
        <a:spAutoFit/>
      </a:bodyPr>
      <a:lstStyle>
        <a:defPPr algn="ctr">
          <a:lnSpc>
            <a:spcPct val="90000"/>
          </a:lnSpc>
          <a:defRPr sz="6400" b="1" dirty="0">
            <a:ln w="6350">
              <a:solidFill>
                <a:srgbClr val="002060"/>
              </a:solidFill>
            </a:ln>
            <a:solidFill>
              <a:schemeClr val="bg1"/>
            </a:solidFill>
            <a:effectLst>
              <a:outerShdw blurRad="50800" dist="50800" algn="br" rotWithShape="0">
                <a:schemeClr val="tx1"/>
              </a:outerShdw>
            </a:effectLst>
            <a:latin typeface="Geometr231 BT" panose="020D0402020204020903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102076</TotalTime>
  <Words>1412</Words>
  <Application>Microsoft Office PowerPoint</Application>
  <PresentationFormat>On-screen Show (4:3)</PresentationFormat>
  <Paragraphs>128</Paragraphs>
  <Slides>58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3" baseType="lpstr">
      <vt:lpstr>Aharoni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Losey</dc:creator>
  <cp:lastModifiedBy>Ray Losey</cp:lastModifiedBy>
  <cp:revision>2154</cp:revision>
  <dcterms:created xsi:type="dcterms:W3CDTF">2010-02-05T17:09:41Z</dcterms:created>
  <dcterms:modified xsi:type="dcterms:W3CDTF">2019-05-07T20:57:42Z</dcterms:modified>
</cp:coreProperties>
</file>