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60"/>
  </p:notesMasterIdLst>
  <p:sldIdLst>
    <p:sldId id="5646" r:id="rId2"/>
    <p:sldId id="11075" r:id="rId3"/>
    <p:sldId id="11092" r:id="rId4"/>
    <p:sldId id="11093" r:id="rId5"/>
    <p:sldId id="11094" r:id="rId6"/>
    <p:sldId id="11091" r:id="rId7"/>
    <p:sldId id="11095" r:id="rId8"/>
    <p:sldId id="11096" r:id="rId9"/>
    <p:sldId id="11102" r:id="rId10"/>
    <p:sldId id="11101" r:id="rId11"/>
    <p:sldId id="11098" r:id="rId12"/>
    <p:sldId id="11082" r:id="rId13"/>
    <p:sldId id="11100" r:id="rId14"/>
    <p:sldId id="11099" r:id="rId15"/>
    <p:sldId id="11080" r:id="rId16"/>
    <p:sldId id="11081" r:id="rId17"/>
    <p:sldId id="11097" r:id="rId18"/>
    <p:sldId id="11076" r:id="rId19"/>
    <p:sldId id="11077" r:id="rId20"/>
    <p:sldId id="11104" r:id="rId21"/>
    <p:sldId id="11105" r:id="rId22"/>
    <p:sldId id="11118" r:id="rId23"/>
    <p:sldId id="11083" r:id="rId24"/>
    <p:sldId id="11084" r:id="rId25"/>
    <p:sldId id="11085" r:id="rId26"/>
    <p:sldId id="11086" r:id="rId27"/>
    <p:sldId id="11087" r:id="rId28"/>
    <p:sldId id="11090" r:id="rId29"/>
    <p:sldId id="11114" r:id="rId30"/>
    <p:sldId id="11113" r:id="rId31"/>
    <p:sldId id="11140" r:id="rId32"/>
    <p:sldId id="11115" r:id="rId33"/>
    <p:sldId id="11119" r:id="rId34"/>
    <p:sldId id="11088" r:id="rId35"/>
    <p:sldId id="11106" r:id="rId36"/>
    <p:sldId id="11120" r:id="rId37"/>
    <p:sldId id="11116" r:id="rId38"/>
    <p:sldId id="11121" r:id="rId39"/>
    <p:sldId id="11124" r:id="rId40"/>
    <p:sldId id="11125" r:id="rId41"/>
    <p:sldId id="11127" r:id="rId42"/>
    <p:sldId id="11108" r:id="rId43"/>
    <p:sldId id="11126" r:id="rId44"/>
    <p:sldId id="11112" r:id="rId45"/>
    <p:sldId id="11130" r:id="rId46"/>
    <p:sldId id="11128" r:id="rId47"/>
    <p:sldId id="11131" r:id="rId48"/>
    <p:sldId id="11132" r:id="rId49"/>
    <p:sldId id="11111" r:id="rId50"/>
    <p:sldId id="11133" r:id="rId51"/>
    <p:sldId id="11134" r:id="rId52"/>
    <p:sldId id="11136" r:id="rId53"/>
    <p:sldId id="11109" r:id="rId54"/>
    <p:sldId id="11137" r:id="rId55"/>
    <p:sldId id="11117" r:id="rId56"/>
    <p:sldId id="11138" r:id="rId57"/>
    <p:sldId id="11139" r:id="rId58"/>
    <p:sldId id="2918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CC"/>
    <a:srgbClr val="FF2121"/>
    <a:srgbClr val="221909"/>
    <a:srgbClr val="0000FF"/>
    <a:srgbClr val="FF6600"/>
    <a:srgbClr val="FF3300"/>
    <a:srgbClr val="835423"/>
    <a:srgbClr val="C9731E"/>
    <a:srgbClr val="EDB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541" autoAdjust="0"/>
    <p:restoredTop sz="88244" autoAdjust="0"/>
  </p:normalViewPr>
  <p:slideViewPr>
    <p:cSldViewPr>
      <p:cViewPr varScale="1">
        <p:scale>
          <a:sx n="81" d="100"/>
          <a:sy n="81" d="100"/>
        </p:scale>
        <p:origin x="14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F373F-C92F-45EE-A349-5106FABBB52C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F6F0B-DBB2-4731-9E5A-3C5F1189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1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2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5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8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1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9D8D-B742-4BC2-9D97-CC41363FED8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6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37753"/>
            <a:ext cx="8382000" cy="110799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n-US" sz="6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48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OT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NKJV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58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21205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550" y="381000"/>
            <a:ext cx="7962900" cy="4278094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“But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midwives feared God, and did not do as the king of Egypt commanded them, but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the male children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alive…” (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Exodus 1:19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83659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5" y="228600"/>
            <a:ext cx="8705850" cy="4370427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“Before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coming of the great and awesome day of the LORD.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 shall come to pass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that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whoever calls on the name of the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LORD Shall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 </a:t>
            </a:r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Joel 2:30-32)</a:t>
            </a:r>
            <a:endParaRPr lang="en-US" sz="5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310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048000"/>
            <a:ext cx="8382000" cy="1877437"/>
          </a:xfrm>
          <a:prstGeom prst="rect">
            <a:avLst/>
          </a:prstGeom>
          <a:solidFill>
            <a:srgbClr val="221909">
              <a:alpha val="3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5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</a:t>
            </a:r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</a:t>
            </a:r>
            <a:r>
              <a:rPr lang="en-US" sz="5800" b="1" dirty="0" err="1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yeshuw</a:t>
            </a:r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” 131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OT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NKJV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58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3348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550" y="381000"/>
            <a:ext cx="7962900" cy="513986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“And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Moses said to the people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‘Do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 be afraid. Stand still, and see the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of the LORD, which He will accomplish for you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today.” (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Exodus 14:13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28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550" y="381000"/>
            <a:ext cx="7962900" cy="369331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“The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One who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gives </a:t>
            </a:r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kings, Who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delivers David His servant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from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deadly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sword.” (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Psalm 144:10]</a:t>
            </a:r>
            <a:endParaRPr lang="en-US" sz="5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2816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550" y="381000"/>
            <a:ext cx="7962900" cy="369331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“O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 the Lord, the strength of my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</a:t>
            </a:r>
          </a:p>
          <a:p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You have covered my head in the day of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battle.” (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Psalm 140:7]</a:t>
            </a:r>
            <a:endParaRPr lang="en-US" sz="5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18049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037753"/>
            <a:ext cx="8458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“</a:t>
            </a:r>
            <a:r>
              <a:rPr lang="en-US" sz="5400" b="1" dirty="0" err="1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sozo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” </a:t>
            </a: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109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NT </a:t>
            </a:r>
          </a:p>
        </p:txBody>
      </p:sp>
    </p:spTree>
    <p:extLst>
      <p:ext uri="{BB962C8B-B14F-4D97-AF65-F5344CB8AC3E}">
        <p14:creationId xmlns:p14="http://schemas.microsoft.com/office/powerpoint/2010/main" val="2394188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381000"/>
            <a:ext cx="7924800" cy="347787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i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Jesus said</a:t>
            </a:r>
            <a:r>
              <a:rPr lang="en-US" sz="4800" b="1" i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“I </a:t>
            </a:r>
            <a:r>
              <a:rPr lang="en-US" sz="5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am the door. If anyone enters by Me, he will be </a:t>
            </a:r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…” (John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10:9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5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5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712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550" y="381000"/>
            <a:ext cx="7962900" cy="347787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i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Jesus said</a:t>
            </a:r>
            <a:r>
              <a:rPr lang="en-US" sz="4800" b="1" i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“…for </a:t>
            </a:r>
            <a:r>
              <a:rPr lang="en-US" sz="5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 did not come to judge the world but to </a:t>
            </a:r>
            <a:r>
              <a:rPr lang="en-US" sz="5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5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world.” (John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12:47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n-US" sz="5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5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7319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</p:spTree>
    <p:extLst>
      <p:ext uri="{BB962C8B-B14F-4D97-AF65-F5344CB8AC3E}">
        <p14:creationId xmlns:p14="http://schemas.microsoft.com/office/powerpoint/2010/main" val="325338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3077223"/>
            <a:ext cx="7467601" cy="1754326"/>
          </a:xfrm>
          <a:prstGeom prst="rect">
            <a:avLst/>
          </a:prstGeom>
          <a:solidFill>
            <a:srgbClr val="221909">
              <a:alpha val="3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“</a:t>
            </a:r>
            <a:r>
              <a:rPr lang="en-US" sz="5400" b="1" dirty="0" err="1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soteria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” 46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NT </a:t>
            </a:r>
          </a:p>
        </p:txBody>
      </p:sp>
    </p:spTree>
    <p:extLst>
      <p:ext uri="{BB962C8B-B14F-4D97-AF65-F5344CB8AC3E}">
        <p14:creationId xmlns:p14="http://schemas.microsoft.com/office/powerpoint/2010/main" val="23270487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381000"/>
            <a:ext cx="8382000" cy="3665619"/>
          </a:xfrm>
          <a:prstGeom prst="rect">
            <a:avLst/>
          </a:prstGeom>
          <a:solidFill>
            <a:srgbClr val="221909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the NT only </a:t>
            </a:r>
            <a:r>
              <a:rPr lang="en-US" sz="66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30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% of the uses of 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saved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refer to salvation from </a:t>
            </a:r>
            <a:r>
              <a:rPr lang="en-US" sz="48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ternal condemnation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 obtaining </a:t>
            </a:r>
            <a:r>
              <a:rPr lang="en-US" sz="48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eternal life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4995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304800"/>
            <a:ext cx="8382000" cy="4062651"/>
          </a:xfrm>
          <a:prstGeom prst="rect">
            <a:avLst/>
          </a:prstGeom>
          <a:solidFill>
            <a:srgbClr val="221909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70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%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of the uses of 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</a:t>
            </a:r>
            <a:r>
              <a:rPr lang="en-US" sz="48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</a:p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the NT refers to deliverance from calamities in this life.</a:t>
            </a:r>
          </a:p>
        </p:txBody>
      </p:sp>
    </p:spTree>
    <p:extLst>
      <p:ext uri="{BB962C8B-B14F-4D97-AF65-F5344CB8AC3E}">
        <p14:creationId xmlns:p14="http://schemas.microsoft.com/office/powerpoint/2010/main" val="33195052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5" y="228600"/>
            <a:ext cx="8705850" cy="5509200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“And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suddenly a great tempest arose on the sea, so that the boat was covered with the waves. But He was asleep.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Then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His disciples came to Him and awoke Him, saying,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‘Lord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us! We are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perishing!” </a:t>
            </a:r>
            <a:r>
              <a:rPr lang="en-US" sz="4400" b="1" dirty="0" smtClean="0">
                <a:ln w="28575">
                  <a:noFill/>
                </a:ln>
                <a:solidFill>
                  <a:srgbClr val="FFC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(Mt. </a:t>
            </a:r>
            <a:r>
              <a:rPr lang="en-US" sz="4400" b="1" dirty="0" smtClean="0">
                <a:ln w="28575">
                  <a:noFill/>
                </a:ln>
                <a:solidFill>
                  <a:srgbClr val="FFC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8:24-25)</a:t>
            </a:r>
            <a:endParaRPr lang="en-US" sz="4400" b="1" dirty="0">
              <a:ln w="28575">
                <a:noFill/>
              </a:ln>
              <a:solidFill>
                <a:srgbClr val="FFC000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379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5" y="228600"/>
            <a:ext cx="8705850" cy="5509200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“Peter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had come down out of the boat, he walked on the water to go to Jesus.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But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when he saw that the wind was boisterous, he was afraid; and beginning to sink he cried out, saying, "Lord,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me!” (Mt.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14:29-30)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460595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5" y="228600"/>
            <a:ext cx="8705850" cy="4832092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“And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soldiers' plan was to kill the prisoners, lest any of them should swim away and escape.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But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centurion, wanting to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Paul, kept them from their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purpose…” (Acts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27:42-43)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05029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5" y="228600"/>
            <a:ext cx="8705850" cy="3046988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“And 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prayer of faith will </a:t>
            </a:r>
            <a:r>
              <a:rPr lang="en-US" sz="48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the sick, and the Lord will raise him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up…” (James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5:15)</a:t>
            </a:r>
            <a:endParaRPr lang="en-US" sz="48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3252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74" y="228600"/>
            <a:ext cx="8924925" cy="4832092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“Brethren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if anyone among you wanders from the truth, and someone turns him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back, let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him know that he who turns a sinner from the error of his way will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 soul from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death…” (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James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5:19-20)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9959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90675" y="1600200"/>
            <a:ext cx="5962650" cy="2948499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endParaRPr lang="en-US" sz="8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80000"/>
              </a:lnSpc>
            </a:pP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 the Book of</a:t>
            </a:r>
          </a:p>
          <a:p>
            <a:pPr algn="ctr">
              <a:lnSpc>
                <a:spcPct val="80000"/>
              </a:lnSpc>
            </a:pPr>
            <a:r>
              <a:rPr lang="en-US" sz="9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  <a:reflection blurRad="76200" stA="55000" endA="300" endPos="45500" dir="5400000" sy="-10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352511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1" y="1276377"/>
            <a:ext cx="8815404" cy="5078313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44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primary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use of </a:t>
            </a:r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in Romans is deliverance from the consequences of God’s temporary displeasure or anger against all sinful attitudes and conduct of men, [described 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1:18-32]</a:t>
            </a:r>
            <a:endParaRPr lang="en-US" sz="60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43612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1039" r="833" b="1039"/>
          <a:stretch/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450" y="3163738"/>
            <a:ext cx="8039100" cy="144655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8800" b="1" dirty="0" smtClean="0">
                <a:ln w="28575"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Hell</a:t>
            </a:r>
          </a:p>
        </p:txBody>
      </p:sp>
    </p:spTree>
    <p:extLst>
      <p:ext uri="{BB962C8B-B14F-4D97-AF65-F5344CB8AC3E}">
        <p14:creationId xmlns:p14="http://schemas.microsoft.com/office/powerpoint/2010/main" val="356463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308096"/>
            <a:ext cx="8915400" cy="1717393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6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n-US" sz="72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</a:t>
            </a:r>
          </a:p>
          <a:p>
            <a:pPr algn="ctr">
              <a:lnSpc>
                <a:spcPct val="80000"/>
              </a:lnSpc>
            </a:pP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1:16; 10:10-11; 13;11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58057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308096"/>
            <a:ext cx="8915400" cy="421653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6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n-US" sz="72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</a:t>
            </a:r>
          </a:p>
          <a:p>
            <a:pPr algn="ctr">
              <a:lnSpc>
                <a:spcPct val="80000"/>
              </a:lnSpc>
            </a:pP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1:16; 10:10-11; 13;11</a:t>
            </a:r>
          </a:p>
          <a:p>
            <a:pPr algn="ctr">
              <a:lnSpc>
                <a:spcPct val="80000"/>
              </a:lnSpc>
            </a:pPr>
            <a:endParaRPr lang="en-US" sz="11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80000"/>
              </a:lnSpc>
            </a:pPr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US" sz="72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x’s</a:t>
            </a:r>
          </a:p>
          <a:p>
            <a:pPr algn="ctr">
              <a:lnSpc>
                <a:spcPct val="80000"/>
              </a:lnSpc>
            </a:pP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5:9-10, 8:24; 9:27; 10:1,9,13 11:14, 26 </a:t>
            </a:r>
            <a:endParaRPr lang="en-US" sz="54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586276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271011"/>
            <a:ext cx="9144000" cy="1754326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3:21 - 4:24</a:t>
            </a:r>
          </a:p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Justification by Faith Alone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9" name="TextBox 8"/>
          <p:cNvSpPr txBox="1"/>
          <p:nvPr/>
        </p:nvSpPr>
        <p:spPr>
          <a:xfrm>
            <a:off x="438150" y="3583542"/>
            <a:ext cx="8267700" cy="1754326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from eternal condemnation  </a:t>
            </a:r>
            <a:endParaRPr lang="en-US" sz="48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3042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302730"/>
            <a:ext cx="8267700" cy="452431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There is </a:t>
            </a:r>
            <a:r>
              <a:rPr lang="en-US" sz="5400" b="1" u="sng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 single use of the word </a:t>
            </a:r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</a:t>
            </a:r>
            <a:r>
              <a:rPr lang="en-US" sz="5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salvation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the justification section </a:t>
            </a:r>
            <a:r>
              <a:rPr lang="en-US" sz="6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3:21 - 4:24</a:t>
            </a:r>
            <a:endParaRPr lang="en-US" sz="60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7010183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418" y="1371600"/>
            <a:ext cx="8497163" cy="2862322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6000" b="1" u="sng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</a:t>
            </a:r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6000" b="1" u="sng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</a:t>
            </a:r>
            <a:r>
              <a:rPr lang="en-US" sz="6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endParaRPr lang="en-US" sz="6000" b="1" dirty="0">
              <a:ln w="28575">
                <a:noFill/>
              </a:ln>
              <a:solidFill>
                <a:srgbClr val="FFFF00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from </a:t>
            </a:r>
            <a:r>
              <a:rPr lang="en-US" sz="60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God’s Wrath</a:t>
            </a:r>
            <a:endParaRPr lang="en-US" sz="5400" b="1" dirty="0" smtClean="0">
              <a:ln w="28575">
                <a:noFill/>
              </a:ln>
              <a:solidFill>
                <a:srgbClr val="FF0000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551502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320975"/>
            <a:ext cx="7934325" cy="347787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“Much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more then, having now been justified by His blood, we shall be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saved </a:t>
            </a:r>
            <a:r>
              <a:rPr lang="en-US" sz="4400" b="1" u="sng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from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u="sng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through Him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(5:9)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340562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285558"/>
            <a:ext cx="8234363" cy="4154984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“For </a:t>
            </a:r>
            <a:r>
              <a:rPr lang="en-US" sz="4400" b="1" u="sng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 of God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revealed from heaven against all ungodliness and unrighteousness of men, who suppress the truth in unrighteousness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,” (1:18)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794390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1039" r="833" b="1039"/>
          <a:stretch/>
        </p:blipFill>
        <p:spPr>
          <a:xfrm>
            <a:off x="2668069" y="1442085"/>
            <a:ext cx="4310132" cy="323259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7" name="TextBox 6"/>
          <p:cNvSpPr txBox="1"/>
          <p:nvPr/>
        </p:nvSpPr>
        <p:spPr>
          <a:xfrm>
            <a:off x="88098" y="1524000"/>
            <a:ext cx="8967804" cy="830997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What is the </a:t>
            </a:r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 of God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44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93913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1039" r="833" b="1039"/>
          <a:stretch/>
        </p:blipFill>
        <p:spPr>
          <a:xfrm>
            <a:off x="2668069" y="1442085"/>
            <a:ext cx="4310132" cy="323259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7" name="TextBox 6"/>
          <p:cNvSpPr txBox="1"/>
          <p:nvPr/>
        </p:nvSpPr>
        <p:spPr>
          <a:xfrm>
            <a:off x="553629" y="1308096"/>
            <a:ext cx="8036743" cy="3046988"/>
          </a:xfrm>
          <a:prstGeom prst="rect">
            <a:avLst/>
          </a:prstGeom>
          <a:solidFill>
            <a:srgbClr val="221909">
              <a:alpha val="42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There is not a single use connecting </a:t>
            </a:r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God’s Wrath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 the </a:t>
            </a:r>
            <a:r>
              <a:rPr lang="en-US" sz="4800" b="1" dirty="0" smtClean="0">
                <a:ln w="28575">
                  <a:noFill/>
                </a:ln>
                <a:solidFill>
                  <a:srgbClr val="FF99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lake of fire</a:t>
            </a:r>
          </a:p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 </a:t>
            </a:r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eternal punishment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4400" b="1" dirty="0" smtClean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55467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2" name="Rectangle 1"/>
          <p:cNvSpPr/>
          <p:nvPr/>
        </p:nvSpPr>
        <p:spPr>
          <a:xfrm>
            <a:off x="200025" y="1398261"/>
            <a:ext cx="8743950" cy="452431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 of God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His temporary 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displeasure or anger over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all </a:t>
            </a:r>
            <a:r>
              <a:rPr lang="en-US" sz="48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sinful attitudes and conduct of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men, </a:t>
            </a:r>
            <a:r>
              <a:rPr lang="en-US" sz="48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believers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unbelievers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alike.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7589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1039" r="833" b="1039"/>
          <a:stretch/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450" y="3269402"/>
            <a:ext cx="8039100" cy="313932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600" b="1" dirty="0" smtClean="0">
                <a:ln w="28575"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Lake of Fire</a:t>
            </a:r>
          </a:p>
          <a:p>
            <a:pPr algn="ctr"/>
            <a:r>
              <a:rPr lang="en-US" sz="6600" b="1" dirty="0" smtClean="0">
                <a:ln w="28575"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Eternal Damnation</a:t>
            </a:r>
          </a:p>
          <a:p>
            <a:pPr algn="ctr"/>
            <a:r>
              <a:rPr lang="en-US" sz="6600" b="1" dirty="0" smtClean="0">
                <a:ln w="28575"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Second Death</a:t>
            </a:r>
          </a:p>
        </p:txBody>
      </p:sp>
    </p:spTree>
    <p:extLst>
      <p:ext uri="{BB962C8B-B14F-4D97-AF65-F5344CB8AC3E}">
        <p14:creationId xmlns:p14="http://schemas.microsoft.com/office/powerpoint/2010/main" val="389720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2" name="Rectangle 1"/>
          <p:cNvSpPr/>
          <p:nvPr/>
        </p:nvSpPr>
        <p:spPr>
          <a:xfrm>
            <a:off x="200025" y="1524000"/>
            <a:ext cx="8743950" cy="1754326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Believers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can experience the </a:t>
            </a:r>
            <a:r>
              <a:rPr lang="en-US" sz="5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 </a:t>
            </a:r>
            <a:r>
              <a:rPr lang="en-US" sz="5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of </a:t>
            </a:r>
            <a:r>
              <a:rPr lang="en-US" sz="5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God!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665" y="3660599"/>
            <a:ext cx="8743950" cy="2185214"/>
          </a:xfrm>
          <a:prstGeom prst="rect">
            <a:avLst/>
          </a:prstGeom>
          <a:solidFill>
            <a:srgbClr val="221909">
              <a:alpha val="55000"/>
            </a:srgbClr>
          </a:solidFill>
          <a:ln w="76200">
            <a:solidFill>
              <a:schemeClr val="bg1"/>
            </a:solidFill>
            <a:prstDash val="lgDash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Believers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will escape the  </a:t>
            </a:r>
            <a:r>
              <a:rPr 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 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of </a:t>
            </a:r>
            <a:r>
              <a:rPr 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that is to come upon the whole earth.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685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5837" y="1447800"/>
            <a:ext cx="8610600" cy="2800767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“Much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more then, having now been justified by His blood, </a:t>
            </a:r>
            <a:r>
              <a:rPr lang="en-US" sz="4400" b="1" u="sng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we</a:t>
            </a:r>
            <a:r>
              <a:rPr lang="en-US" sz="4400" b="1" dirty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shall be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</a:t>
            </a:r>
            <a:r>
              <a:rPr lang="en-US" sz="4400" b="1" u="sng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from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u="sng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wrath</a:t>
            </a:r>
            <a:r>
              <a:rPr 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through Him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(5:9)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5514480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2418" y="1233843"/>
            <a:ext cx="8539163" cy="4154984"/>
          </a:xfrm>
          <a:prstGeom prst="rect">
            <a:avLst/>
          </a:prstGeom>
          <a:solidFill>
            <a:srgbClr val="221909">
              <a:alpha val="5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“For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if when we were enemies we were reconciled to God through the death of His Son, much more, having been reconciled, </a:t>
            </a:r>
            <a:r>
              <a:rPr lang="en-US" sz="4400" b="1" u="sng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we</a:t>
            </a:r>
            <a:r>
              <a:rPr lang="en-US" sz="4400" b="1" dirty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shall be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b="1" dirty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by His </a:t>
            </a:r>
            <a:r>
              <a:rPr lang="en-US" sz="4400" b="1" dirty="0" smtClean="0">
                <a:ln w="28575">
                  <a:noFill/>
                </a:ln>
                <a:solidFill>
                  <a:srgbClr val="00B0F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life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” (5:10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12855543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7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2" name="Rectangle 1"/>
          <p:cNvSpPr/>
          <p:nvPr/>
        </p:nvSpPr>
        <p:spPr>
          <a:xfrm>
            <a:off x="242100" y="1302730"/>
            <a:ext cx="8743950" cy="4893647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Our </a:t>
            </a:r>
            <a:r>
              <a:rPr lang="en-US" sz="48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from</a:t>
            </a:r>
          </a:p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God’s wrath 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this life is achieved by means of Jesus’ resurrection life empowering our lives</a:t>
            </a:r>
          </a:p>
          <a:p>
            <a:pPr algn="ctr"/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Chapters </a:t>
            </a:r>
            <a:r>
              <a:rPr lang="en-US" sz="6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5-8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563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564" y="1308668"/>
            <a:ext cx="8674064" cy="2862322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“…He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who raised Christ from the dead will also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give life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 your mortal bodies through His Spirit who dwells in you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(8:11</a:t>
            </a:r>
            <a:r>
              <a:rPr lang="en-US" sz="2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1977085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100" y="1253616"/>
            <a:ext cx="8305800" cy="421653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“For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 am not ashamed of the gospel of Christ, for it is the power of God to </a:t>
            </a:r>
            <a:r>
              <a:rPr lang="en-US" sz="44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for everyone who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believes for </a:t>
            </a:r>
            <a:r>
              <a:rPr lang="en-US" sz="44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Jew first and also for the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Greek…” (</a:t>
            </a:r>
            <a:r>
              <a:rPr lang="en-US" sz="4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1:16-17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6401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537754"/>
            <a:ext cx="8991600" cy="2062103"/>
          </a:xfrm>
          <a:prstGeom prst="rect">
            <a:avLst/>
          </a:prstGeom>
          <a:solidFill>
            <a:srgbClr val="221909">
              <a:alpha val="4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“For whoever </a:t>
            </a:r>
            <a:r>
              <a:rPr lang="en-US" sz="4000" b="1" u="sng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calls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on the name of the LORD shall be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10:13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; Quoting Joel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2:32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4900" y="4243887"/>
            <a:ext cx="7086599" cy="1631216"/>
          </a:xfrm>
          <a:prstGeom prst="rect">
            <a:avLst/>
          </a:prstGeom>
          <a:solidFill>
            <a:srgbClr val="221909">
              <a:alpha val="60000"/>
            </a:srgbClr>
          </a:solidFill>
          <a:ln w="57150">
            <a:solidFill>
              <a:schemeClr val="bg1"/>
            </a:solidFill>
            <a:prstDash val="lgDash"/>
          </a:ln>
          <a:effectLst>
            <a:softEdge rad="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5000" b="1" dirty="0" smtClean="0">
                <a:ln w="28575">
                  <a:noFill/>
                </a:ln>
                <a:solidFill>
                  <a:srgbClr val="FF99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context</a:t>
            </a:r>
            <a:r>
              <a:rPr lang="en-US" sz="5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of Joel is</a:t>
            </a:r>
          </a:p>
          <a:p>
            <a:pPr algn="ctr"/>
            <a:r>
              <a:rPr lang="en-US" sz="5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“The Day of the Lord”</a:t>
            </a:r>
            <a:endParaRPr lang="en-US" sz="5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87463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645" y="1366567"/>
            <a:ext cx="8991600" cy="5016758"/>
          </a:xfrm>
          <a:prstGeom prst="rect">
            <a:avLst/>
          </a:prstGeom>
          <a:solidFill>
            <a:srgbClr val="221909">
              <a:alpha val="4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“How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then shall they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call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on Him in whom they have not believed? And how shall they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in Him of whom they have not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heard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 And how shall they hear without a preacher?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how shall they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preach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unless they are sent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?” (10:13)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22777820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645" y="1366567"/>
            <a:ext cx="8991600" cy="3428567"/>
          </a:xfrm>
          <a:prstGeom prst="rect">
            <a:avLst/>
          </a:prstGeom>
          <a:solidFill>
            <a:srgbClr val="221909">
              <a:alpha val="4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110000"/>
              </a:lnSpc>
            </a:pP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message is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preached,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then, it is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heard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then,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believed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 And then those who believed,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call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on the Lord in order to be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from calamity in this life.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1526413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8610600" cy="5632311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“that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if you </a:t>
            </a:r>
            <a:r>
              <a:rPr lang="en-US" sz="4000" b="1" dirty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confess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with your mouth the Lord Jesus and </a:t>
            </a:r>
            <a:r>
              <a:rPr lang="en-US" sz="4000" b="1" dirty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in your heart that God has raised Him from the dead, you will be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For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with the heart one </a:t>
            </a:r>
            <a:r>
              <a:rPr lang="en-US" sz="4000" b="1" dirty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believes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unto righteousness, and with the mouth </a:t>
            </a:r>
            <a:r>
              <a:rPr lang="en-US" sz="4000" b="1" dirty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confession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is made unto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(10:9-10)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64460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48000"/>
            <a:ext cx="5791200" cy="3479611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51298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65" y="1276377"/>
            <a:ext cx="9122535" cy="3170099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These verses discuss both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justification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“</a:t>
            </a:r>
            <a:r>
              <a:rPr lang="en-US" sz="4000" b="1" dirty="0" smtClean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believes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unto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righteousness”,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salvation/deliverance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from wrath “</a:t>
            </a:r>
            <a:r>
              <a:rPr lang="en-US" sz="4000" b="1" dirty="0" smtClean="0">
                <a:ln w="28575">
                  <a:noFill/>
                </a:ln>
                <a:solidFill>
                  <a:srgbClr val="00FFCC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confess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with your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mouth”.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52433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65" y="1323122"/>
            <a:ext cx="9122535" cy="1446550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Justification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received by faith alone in Christ alone.</a:t>
            </a:r>
          </a:p>
        </p:txBody>
      </p:sp>
    </p:spTree>
    <p:extLst>
      <p:ext uri="{BB962C8B-B14F-4D97-AF65-F5344CB8AC3E}">
        <p14:creationId xmlns:p14="http://schemas.microsoft.com/office/powerpoint/2010/main" val="4033622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882773"/>
            <a:ext cx="9122535" cy="1446550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(in Romans)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by faith plus confessing Christ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197" y="4635609"/>
            <a:ext cx="8532607" cy="2000548"/>
          </a:xfrm>
          <a:prstGeom prst="rect">
            <a:avLst/>
          </a:prstGeom>
          <a:solidFill>
            <a:srgbClr val="221909">
              <a:alpha val="6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“For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"whoever </a:t>
            </a:r>
            <a:r>
              <a:rPr lang="en-US" sz="4000" b="1" u="sng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calls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on the name of the LORD shall be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.” (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10:13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65" y="1323122"/>
            <a:ext cx="9122535" cy="1446550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Justification 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 received by faith alone in Christ alone.</a:t>
            </a:r>
          </a:p>
        </p:txBody>
      </p:sp>
    </p:spTree>
    <p:extLst>
      <p:ext uri="{BB962C8B-B14F-4D97-AF65-F5344CB8AC3E}">
        <p14:creationId xmlns:p14="http://schemas.microsoft.com/office/powerpoint/2010/main" val="19353999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544" y="1302730"/>
            <a:ext cx="8839200" cy="3170099"/>
          </a:xfrm>
          <a:prstGeom prst="rect">
            <a:avLst/>
          </a:prstGeom>
          <a:solidFill>
            <a:srgbClr val="221909">
              <a:alpha val="4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“And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so all Israel will be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as it is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written: ‘The </a:t>
            </a:r>
            <a:r>
              <a:rPr lang="en-US" sz="4000" b="1" dirty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Deliverer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will come out of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Zion, and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 will turn away ungodliness from Jacob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;” (11:26)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6410914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98" y="4414137"/>
            <a:ext cx="9132102" cy="1446550"/>
          </a:xfrm>
          <a:prstGeom prst="rect">
            <a:avLst/>
          </a:prstGeom>
          <a:solidFill>
            <a:srgbClr val="221909">
              <a:alpha val="5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 promises to save the nation of Israel from extinction.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111" y="1405715"/>
            <a:ext cx="6265778" cy="258985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7260661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09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86141" y="2286000"/>
            <a:ext cx="577171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8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Conclusion</a:t>
            </a:r>
            <a:endParaRPr lang="en-US" sz="8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3821546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5082" y="3872454"/>
            <a:ext cx="7353836" cy="2123658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 </a:t>
            </a:r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approves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of us on the basis of our walk in the newness of life</a:t>
            </a:r>
            <a:endParaRPr lang="en-US" sz="44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464" y="1433889"/>
            <a:ext cx="8382000" cy="2123658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God </a:t>
            </a:r>
            <a:r>
              <a:rPr lang="en-US" sz="44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accepts</a:t>
            </a:r>
            <a:r>
              <a:rPr lang="en-US" sz="4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us as righteous people on the basis of our faith in His Son</a:t>
            </a:r>
          </a:p>
        </p:txBody>
      </p:sp>
    </p:spTree>
    <p:extLst>
      <p:ext uri="{BB962C8B-B14F-4D97-AF65-F5344CB8AC3E}">
        <p14:creationId xmlns:p14="http://schemas.microsoft.com/office/powerpoint/2010/main" val="870373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37" y="152417"/>
            <a:ext cx="1386768" cy="864419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265837" y="126064"/>
            <a:ext cx="7315200" cy="101566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6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Salvation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 </a:t>
            </a:r>
            <a:r>
              <a:rPr lang="en-US" sz="54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Romans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4298" y="2681551"/>
            <a:ext cx="8979702" cy="707886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“The </a:t>
            </a:r>
            <a:r>
              <a:rPr lang="en-US" sz="4000" b="1" dirty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just shall live by faith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.“ (1:17)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45" y="13716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675" y="3778125"/>
            <a:ext cx="8604651" cy="2554545"/>
          </a:xfrm>
          <a:prstGeom prst="rect">
            <a:avLst/>
          </a:prstGeom>
          <a:solidFill>
            <a:srgbClr val="221909">
              <a:alpha val="5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Those who are justified by faith can also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live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and be </a:t>
            </a:r>
            <a:r>
              <a:rPr lang="en-US" sz="4000" b="1" dirty="0" smtClean="0">
                <a:ln w="28575">
                  <a:noFill/>
                </a:ln>
                <a:solidFill>
                  <a:srgbClr val="FFFF00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</a:t>
            </a:r>
            <a:r>
              <a:rPr lang="en-US" sz="40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from wrath, by calling on the Lord. </a:t>
            </a:r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4000" b="1" dirty="0">
              <a:ln w="28575">
                <a:noFill/>
              </a:ln>
              <a:solidFill>
                <a:schemeClr val="bg1"/>
              </a:solidFill>
              <a:effectLst>
                <a:outerShdw blurRad="101600" dist="25400" dir="3420000" algn="bl" rotWithShape="0">
                  <a:prstClr val="black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08563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971800"/>
            <a:ext cx="7691628" cy="37338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46598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</p:spTree>
    <p:extLst>
      <p:ext uri="{BB962C8B-B14F-4D97-AF65-F5344CB8AC3E}">
        <p14:creationId xmlns:p14="http://schemas.microsoft.com/office/powerpoint/2010/main" val="391019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74676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Context - exegesis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3535" y="1828800"/>
            <a:ext cx="72390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Saved from What?</a:t>
            </a:r>
          </a:p>
        </p:txBody>
      </p:sp>
    </p:spTree>
    <p:extLst>
      <p:ext uri="{BB962C8B-B14F-4D97-AF65-F5344CB8AC3E}">
        <p14:creationId xmlns:p14="http://schemas.microsoft.com/office/powerpoint/2010/main" val="39320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8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57200"/>
            <a:ext cx="6553200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Are You Saved?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1039" r="833" b="1039"/>
          <a:stretch/>
        </p:blipFill>
        <p:spPr>
          <a:xfrm>
            <a:off x="2668069" y="1442085"/>
            <a:ext cx="4310132" cy="323259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985767" y="1907871"/>
            <a:ext cx="7674735" cy="98488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5800" b="1" dirty="0" smtClean="0">
                <a:ln w="28575">
                  <a:noFill/>
                </a:ln>
                <a:solidFill>
                  <a:schemeClr val="bg1"/>
                </a:solidFill>
                <a:effectLst>
                  <a:outerShdw blurRad="101600" dist="25400" dir="3420000" algn="bl" rotWithShape="0">
                    <a:prstClr val="black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Pretext - eisegesis</a:t>
            </a:r>
          </a:p>
        </p:txBody>
      </p:sp>
    </p:spTree>
    <p:extLst>
      <p:ext uri="{BB962C8B-B14F-4D97-AF65-F5344CB8AC3E}">
        <p14:creationId xmlns:p14="http://schemas.microsoft.com/office/powerpoint/2010/main" val="146833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7C4B65">
            <a:alpha val="30000"/>
          </a:srgbClr>
        </a:solidFill>
        <a:effectLst>
          <a:outerShdw dir="2400000" sx="1000" sy="1000" algn="ctr" rotWithShape="0">
            <a:schemeClr val="tx1"/>
          </a:outerShdw>
          <a:softEdge rad="317500"/>
        </a:effectLst>
      </a:spPr>
      <a:bodyPr wrap="square" rtlCol="0">
        <a:spAutoFit/>
      </a:bodyPr>
      <a:lstStyle>
        <a:defPPr algn="ctr">
          <a:lnSpc>
            <a:spcPct val="90000"/>
          </a:lnSpc>
          <a:defRPr sz="6400" b="1" dirty="0">
            <a:ln w="6350">
              <a:solidFill>
                <a:srgbClr val="002060"/>
              </a:solidFill>
            </a:ln>
            <a:solidFill>
              <a:schemeClr val="bg1"/>
            </a:solidFill>
            <a:effectLst>
              <a:outerShdw blurRad="50800" dist="50800" algn="br" rotWithShape="0">
                <a:schemeClr val="tx1"/>
              </a:outerShdw>
            </a:effectLst>
            <a:latin typeface="Geometr231 BT" panose="020D04020202040209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102076</TotalTime>
  <Words>1412</Words>
  <Application>Microsoft Office PowerPoint</Application>
  <PresentationFormat>On-screen Show (4:3)</PresentationFormat>
  <Paragraphs>128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Losey</dc:creator>
  <cp:lastModifiedBy>Ray Losey</cp:lastModifiedBy>
  <cp:revision>2154</cp:revision>
  <dcterms:created xsi:type="dcterms:W3CDTF">2010-02-05T17:09:41Z</dcterms:created>
  <dcterms:modified xsi:type="dcterms:W3CDTF">2019-05-07T20:57:42Z</dcterms:modified>
</cp:coreProperties>
</file>